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4.xml" ContentType="application/vnd.openxmlformats-officedocument.presentationml.notesSlide+xml"/>
  <Override PartName="/ppt/tags/tag34.xml" ContentType="application/vnd.openxmlformats-officedocument.presentationml.tags+xml"/>
  <Override PartName="/ppt/notesSlides/notesSlide5.xml" ContentType="application/vnd.openxmlformats-officedocument.presentationml.notesSlide+xml"/>
  <Override PartName="/ppt/tags/tag35.xml" ContentType="application/vnd.openxmlformats-officedocument.presentationml.tags+xml"/>
  <Override PartName="/ppt/notesSlides/notesSlide6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7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8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4" r:id="rId2"/>
  </p:sldMasterIdLst>
  <p:notesMasterIdLst>
    <p:notesMasterId r:id="rId86"/>
  </p:notesMasterIdLst>
  <p:sldIdLst>
    <p:sldId id="330" r:id="rId3"/>
    <p:sldId id="333" r:id="rId4"/>
    <p:sldId id="363" r:id="rId5"/>
    <p:sldId id="361" r:id="rId6"/>
    <p:sldId id="362" r:id="rId7"/>
    <p:sldId id="364" r:id="rId8"/>
    <p:sldId id="369" r:id="rId9"/>
    <p:sldId id="499" r:id="rId10"/>
    <p:sldId id="366" r:id="rId11"/>
    <p:sldId id="365" r:id="rId12"/>
    <p:sldId id="367" r:id="rId13"/>
    <p:sldId id="370" r:id="rId14"/>
    <p:sldId id="580" r:id="rId15"/>
    <p:sldId id="527" r:id="rId16"/>
    <p:sldId id="493" r:id="rId17"/>
    <p:sldId id="494" r:id="rId18"/>
    <p:sldId id="496" r:id="rId19"/>
    <p:sldId id="495" r:id="rId20"/>
    <p:sldId id="497" r:id="rId21"/>
    <p:sldId id="582" r:id="rId22"/>
    <p:sldId id="509" r:id="rId23"/>
    <p:sldId id="478" r:id="rId24"/>
    <p:sldId id="485" r:id="rId25"/>
    <p:sldId id="585" r:id="rId26"/>
    <p:sldId id="487" r:id="rId27"/>
    <p:sldId id="488" r:id="rId28"/>
    <p:sldId id="486" r:id="rId29"/>
    <p:sldId id="507" r:id="rId30"/>
    <p:sldId id="508" r:id="rId31"/>
    <p:sldId id="577" r:id="rId32"/>
    <p:sldId id="490" r:id="rId33"/>
    <p:sldId id="498" r:id="rId34"/>
    <p:sldId id="500" r:id="rId35"/>
    <p:sldId id="540" r:id="rId36"/>
    <p:sldId id="501" r:id="rId37"/>
    <p:sldId id="502" r:id="rId38"/>
    <p:sldId id="492" r:id="rId39"/>
    <p:sldId id="504" r:id="rId40"/>
    <p:sldId id="505" r:id="rId41"/>
    <p:sldId id="506" r:id="rId42"/>
    <p:sldId id="516" r:id="rId43"/>
    <p:sldId id="517" r:id="rId44"/>
    <p:sldId id="553" r:id="rId45"/>
    <p:sldId id="552" r:id="rId46"/>
    <p:sldId id="560" r:id="rId47"/>
    <p:sldId id="575" r:id="rId48"/>
    <p:sldId id="519" r:id="rId49"/>
    <p:sldId id="576" r:id="rId50"/>
    <p:sldId id="554" r:id="rId51"/>
    <p:sldId id="561" r:id="rId52"/>
    <p:sldId id="559" r:id="rId53"/>
    <p:sldId id="511" r:id="rId54"/>
    <p:sldId id="541" r:id="rId55"/>
    <p:sldId id="542" r:id="rId56"/>
    <p:sldId id="548" r:id="rId57"/>
    <p:sldId id="562" r:id="rId58"/>
    <p:sldId id="563" r:id="rId59"/>
    <p:sldId id="549" r:id="rId60"/>
    <p:sldId id="515" r:id="rId61"/>
    <p:sldId id="551" r:id="rId62"/>
    <p:sldId id="566" r:id="rId63"/>
    <p:sldId id="518" r:id="rId64"/>
    <p:sldId id="567" r:id="rId65"/>
    <p:sldId id="513" r:id="rId66"/>
    <p:sldId id="514" r:id="rId67"/>
    <p:sldId id="543" r:id="rId68"/>
    <p:sldId id="558" r:id="rId69"/>
    <p:sldId id="544" r:id="rId70"/>
    <p:sldId id="546" r:id="rId71"/>
    <p:sldId id="547" r:id="rId72"/>
    <p:sldId id="569" r:id="rId73"/>
    <p:sldId id="570" r:id="rId74"/>
    <p:sldId id="520" r:id="rId75"/>
    <p:sldId id="572" r:id="rId76"/>
    <p:sldId id="573" r:id="rId77"/>
    <p:sldId id="578" r:id="rId78"/>
    <p:sldId id="522" r:id="rId79"/>
    <p:sldId id="571" r:id="rId80"/>
    <p:sldId id="583" r:id="rId81"/>
    <p:sldId id="523" r:id="rId82"/>
    <p:sldId id="524" r:id="rId83"/>
    <p:sldId id="584" r:id="rId84"/>
    <p:sldId id="525" r:id="rId8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and motivation" id="{B39B5B7D-26A1-AF4B-A76A-7BFBDF59DC78}">
          <p14:sldIdLst>
            <p14:sldId id="330"/>
            <p14:sldId id="333"/>
            <p14:sldId id="363"/>
            <p14:sldId id="361"/>
            <p14:sldId id="362"/>
            <p14:sldId id="364"/>
            <p14:sldId id="369"/>
            <p14:sldId id="499"/>
            <p14:sldId id="366"/>
            <p14:sldId id="365"/>
            <p14:sldId id="367"/>
            <p14:sldId id="370"/>
            <p14:sldId id="580"/>
            <p14:sldId id="527"/>
            <p14:sldId id="493"/>
            <p14:sldId id="494"/>
            <p14:sldId id="496"/>
            <p14:sldId id="495"/>
            <p14:sldId id="497"/>
            <p14:sldId id="582"/>
            <p14:sldId id="509"/>
            <p14:sldId id="478"/>
          </p14:sldIdLst>
        </p14:section>
        <p14:section name="model" id="{0B2FCAB8-44C4-445C-9288-A71B6D2EE85C}">
          <p14:sldIdLst>
            <p14:sldId id="485"/>
            <p14:sldId id="585"/>
            <p14:sldId id="487"/>
            <p14:sldId id="488"/>
            <p14:sldId id="486"/>
            <p14:sldId id="507"/>
            <p14:sldId id="508"/>
            <p14:sldId id="577"/>
            <p14:sldId id="490"/>
            <p14:sldId id="498"/>
            <p14:sldId id="500"/>
            <p14:sldId id="540"/>
            <p14:sldId id="501"/>
            <p14:sldId id="502"/>
            <p14:sldId id="492"/>
            <p14:sldId id="504"/>
            <p14:sldId id="505"/>
            <p14:sldId id="506"/>
            <p14:sldId id="516"/>
            <p14:sldId id="517"/>
            <p14:sldId id="553"/>
            <p14:sldId id="552"/>
            <p14:sldId id="560"/>
            <p14:sldId id="575"/>
            <p14:sldId id="519"/>
            <p14:sldId id="576"/>
            <p14:sldId id="554"/>
            <p14:sldId id="561"/>
            <p14:sldId id="559"/>
            <p14:sldId id="511"/>
            <p14:sldId id="541"/>
            <p14:sldId id="542"/>
            <p14:sldId id="548"/>
            <p14:sldId id="562"/>
            <p14:sldId id="563"/>
            <p14:sldId id="549"/>
            <p14:sldId id="515"/>
            <p14:sldId id="551"/>
            <p14:sldId id="566"/>
            <p14:sldId id="518"/>
            <p14:sldId id="567"/>
            <p14:sldId id="513"/>
            <p14:sldId id="514"/>
            <p14:sldId id="543"/>
            <p14:sldId id="558"/>
            <p14:sldId id="544"/>
            <p14:sldId id="546"/>
            <p14:sldId id="547"/>
            <p14:sldId id="569"/>
            <p14:sldId id="570"/>
          </p14:sldIdLst>
        </p14:section>
        <p14:section name="Result" id="{4AB99E98-AF7B-4181-AF47-48267F2E6EDB}">
          <p14:sldIdLst>
            <p14:sldId id="520"/>
            <p14:sldId id="572"/>
            <p14:sldId id="573"/>
            <p14:sldId id="578"/>
            <p14:sldId id="522"/>
            <p14:sldId id="571"/>
            <p14:sldId id="583"/>
          </p14:sldIdLst>
        </p14:section>
        <p14:section name="Conclusion" id="{1E980191-71E2-4B25-88AB-32A9DCE50FF7}">
          <p14:sldIdLst>
            <p14:sldId id="523"/>
            <p14:sldId id="524"/>
            <p14:sldId id="584"/>
            <p14:sldId id="5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2" autoAdjust="0"/>
    <p:restoredTop sz="93192" autoAdjust="0"/>
  </p:normalViewPr>
  <p:slideViewPr>
    <p:cSldViewPr snapToGrid="0" snapToObjects="1">
      <p:cViewPr>
        <p:scale>
          <a:sx n="75" d="100"/>
          <a:sy n="75" d="100"/>
        </p:scale>
        <p:origin x="1008" y="3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DAA07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35-49DE-ADC6-137E0FC4C69A}"/>
              </c:ext>
            </c:extLst>
          </c:dPt>
          <c:dPt>
            <c:idx val="1"/>
            <c:bubble3D val="0"/>
            <c:spPr>
              <a:solidFill>
                <a:srgbClr val="1C1D2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35-49DE-ADC6-137E0FC4C69A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A35-49DE-ADC6-137E0FC4C6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98343-4E9E-3842-A609-CD3F18B9EEFF}" type="datetimeFigureOut">
              <a:rPr kumimoji="1" lang="zh-CN" altLang="en-US" smtClean="0"/>
              <a:t>2021/4/15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B2E070-E2A6-684A-BB2B-87E3102C60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6248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B2E070-E2A6-684A-BB2B-87E3102C609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096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让苦力来做这个地方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给老子把图换成横的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2E070-E2A6-684A-BB2B-87E3102C609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8939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B2E070-E2A6-684A-BB2B-87E3102C609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6588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B2E070-E2A6-684A-BB2B-87E3102C609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098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2E070-E2A6-684A-BB2B-87E3102C609E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6228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B2E070-E2A6-684A-BB2B-87E3102C609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5306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B2E070-E2A6-684A-BB2B-87E3102C609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4514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2E070-E2A6-684A-BB2B-87E3102C609E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6189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1055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0EEB8ED-EBC1-4E40-BE15-0776E1E8C99D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ECDACAC-36DB-4EAA-8889-BE9354F1FB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700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0EEB8ED-EBC1-4E40-BE15-0776E1E8C99D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ECDACAC-36DB-4EAA-8889-BE9354F1FB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543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0EEB8ED-EBC1-4E40-BE15-0776E1E8C99D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ECDACAC-36DB-4EAA-8889-BE9354F1FB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023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0EEB8ED-EBC1-4E40-BE15-0776E1E8C99D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ECDACAC-36DB-4EAA-8889-BE9354F1FB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625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0EEB8ED-EBC1-4E40-BE15-0776E1E8C99D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ECDACAC-36DB-4EAA-8889-BE9354F1FB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230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732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9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0EEB8ED-EBC1-4E40-BE15-0776E1E8C99D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ECDACAC-36DB-4EAA-8889-BE9354F1FB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065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0EEB8ED-EBC1-4E40-BE15-0776E1E8C99D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ECDACAC-36DB-4EAA-8889-BE9354F1FB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90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0EEB8ED-EBC1-4E40-BE15-0776E1E8C99D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ECDACAC-36DB-4EAA-8889-BE9354F1FB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509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0EEB8ED-EBC1-4E40-BE15-0776E1E8C99D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ECDACAC-36DB-4EAA-8889-BE9354F1FB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879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0EEB8ED-EBC1-4E40-BE15-0776E1E8C99D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ECDACAC-36DB-4EAA-8889-BE9354F1FB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233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0EEB8ED-EBC1-4E40-BE15-0776E1E8C99D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ECDACAC-36DB-4EAA-8889-BE9354F1FB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214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30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kumimoji="0" lang="fr-FR" sz="3600" b="0" i="0" u="none" strike="noStrike" kern="1200" cap="none" spc="0" normalizeH="0" baseline="0" dirty="0" smtClean="0">
          <a:ln>
            <a:noFill/>
          </a:ln>
          <a:solidFill>
            <a:schemeClr val="accent1"/>
          </a:solidFill>
          <a:effectLst/>
          <a:uLnTx/>
          <a:uFillTx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36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kumimoji="0" lang="fr-FR" sz="20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2pPr>
      <a:lvl3pPr marL="360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fr-FR" sz="120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  <p15:guide id="3" orient="horz" pos="248">
          <p15:clr>
            <a:srgbClr val="F26B43"/>
          </p15:clr>
        </p15:guide>
        <p15:guide id="4" orient="horz" pos="296">
          <p15:clr>
            <a:srgbClr val="F26B43"/>
          </p15:clr>
        </p15:guide>
        <p15:guide id="5" orient="horz" pos="4104">
          <p15:clr>
            <a:srgbClr val="F26B43"/>
          </p15:clr>
        </p15:guide>
        <p15:guide id="6" orient="horz" pos="405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050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6.xml"/><Relationship Id="rId6" Type="http://schemas.openxmlformats.org/officeDocument/2006/relationships/image" Target="../media/image4.png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5.xml"/><Relationship Id="rId5" Type="http://schemas.openxmlformats.org/officeDocument/2006/relationships/image" Target="../media/image23.jpe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6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7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9.xml"/><Relationship Id="rId4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0.xml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4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4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5" Type="http://schemas.openxmlformats.org/officeDocument/2006/relationships/image" Target="../media/image4.png"/><Relationship Id="rId4" Type="http://schemas.openxmlformats.org/officeDocument/2006/relationships/image" Target="../media/image33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4" Type="http://schemas.openxmlformats.org/officeDocument/2006/relationships/image" Target="../media/image37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6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4" Type="http://schemas.openxmlformats.org/officeDocument/2006/relationships/image" Target="../media/image4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4" Type="http://schemas.openxmlformats.org/officeDocument/2006/relationships/image" Target="../media/image4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1418"/>
            </a:gs>
            <a:gs pos="100000">
              <a:srgbClr val="131418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093AF280-0F17-4A7B-8CC6-18F928FD1F76}"/>
              </a:ext>
            </a:extLst>
          </p:cNvPr>
          <p:cNvSpPr/>
          <p:nvPr/>
        </p:nvSpPr>
        <p:spPr>
          <a:xfrm>
            <a:off x="1343025" y="1476546"/>
            <a:ext cx="14354289" cy="7648234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12032EF-5C19-4F48-A9C7-A2F3BEA7A307}"/>
              </a:ext>
            </a:extLst>
          </p:cNvPr>
          <p:cNvSpPr txBox="1"/>
          <p:nvPr/>
        </p:nvSpPr>
        <p:spPr>
          <a:xfrm>
            <a:off x="-210206" y="2942213"/>
            <a:ext cx="12906495" cy="885499"/>
          </a:xfrm>
          <a:prstGeom prst="rect">
            <a:avLst/>
          </a:prstGeom>
          <a:noFill/>
          <a:effectLst/>
        </p:spPr>
        <p:txBody>
          <a:bodyPr wrap="square" lIns="0" tIns="0" bIns="0" rtlCol="0" anchor="t">
            <a:spAutoFit/>
          </a:bodyPr>
          <a:lstStyle/>
          <a:p>
            <a:pPr lvl="0" algn="ctr" defTabSz="914400">
              <a:lnSpc>
                <a:spcPts val="3500"/>
              </a:lnSpc>
            </a:pPr>
            <a:r>
              <a:rPr lang="en-US" altLang="zh-CN" sz="2800" b="1" dirty="0">
                <a:gradFill>
                  <a:gsLst>
                    <a:gs pos="500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latin typeface="Hiragino Sans GB W3" panose="020B0300000000000000" pitchFamily="34" charset="-128"/>
                <a:ea typeface="Hiragino Sans GB W3" panose="020B0300000000000000" pitchFamily="34" charset="-128"/>
                <a:cs typeface="Agency FB" panose="020F0502020204030204" pitchFamily="34" charset="0"/>
              </a:rPr>
              <a:t>Knowledge based</a:t>
            </a:r>
          </a:p>
          <a:p>
            <a:pPr lvl="0" algn="ctr" defTabSz="914400">
              <a:lnSpc>
                <a:spcPts val="3500"/>
              </a:lnSpc>
            </a:pPr>
            <a:r>
              <a:rPr lang="en-US" altLang="zh-CN" sz="2800" b="1" dirty="0">
                <a:gradFill>
                  <a:gsLst>
                    <a:gs pos="500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latin typeface="Hiragino Sans GB W3" panose="020B0300000000000000" pitchFamily="34" charset="-128"/>
                <a:ea typeface="Hiragino Sans GB W3" panose="020B0300000000000000" pitchFamily="34" charset="-128"/>
                <a:cs typeface="Agency FB" panose="020F0502020204030204" pitchFamily="34" charset="0"/>
              </a:rPr>
              <a:t> Token-level Metaphor Detection</a:t>
            </a:r>
            <a:endParaRPr kumimoji="0" lang="zh-CN" altLang="en-US" sz="2800" b="1" i="0" u="none" strike="noStrike" kern="1200" cap="none" normalizeH="0" baseline="0" noProof="0" dirty="0">
              <a:ln>
                <a:noFill/>
              </a:ln>
              <a:gradFill>
                <a:gsLst>
                  <a:gs pos="50000">
                    <a:srgbClr val="DAA070"/>
                  </a:gs>
                  <a:gs pos="0">
                    <a:srgbClr val="DCB58D"/>
                  </a:gs>
                  <a:gs pos="100000">
                    <a:srgbClr val="E6C3A0"/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Hiragino Sans GB W3" panose="020B0300000000000000" pitchFamily="34" charset="-128"/>
              <a:ea typeface="Hiragino Sans GB W3" panose="020B0300000000000000" pitchFamily="34" charset="-128"/>
              <a:cs typeface="Agency FB" panose="020F050202020403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30AC55C-CA5A-4A73-B87A-CFA3C7D01668}"/>
              </a:ext>
            </a:extLst>
          </p:cNvPr>
          <p:cNvSpPr txBox="1"/>
          <p:nvPr/>
        </p:nvSpPr>
        <p:spPr>
          <a:xfrm>
            <a:off x="2233306" y="4116356"/>
            <a:ext cx="7725387" cy="244362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F0D4B3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Zhanming Tian, </a:t>
            </a:r>
            <a:r>
              <a:rPr lang="en-US" altLang="zh-CN" sz="1200" dirty="0" err="1">
                <a:solidFill>
                  <a:srgbClr val="F0D4B3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Qizheng</a:t>
            </a:r>
            <a:r>
              <a:rPr lang="en-US" altLang="zh-CN" sz="1200" dirty="0">
                <a:solidFill>
                  <a:srgbClr val="F0D4B3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 Wang and </a:t>
            </a:r>
            <a:r>
              <a:rPr lang="en-US" altLang="zh-CN" sz="1200" dirty="0" err="1">
                <a:solidFill>
                  <a:srgbClr val="F0D4B3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Zihao</a:t>
            </a:r>
            <a:r>
              <a:rPr lang="en-US" altLang="zh-CN" sz="1200" dirty="0">
                <a:solidFill>
                  <a:srgbClr val="F0D4B3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 Huang </a:t>
            </a:r>
            <a:endParaRPr kumimoji="0" lang="zh-CN" altLang="en-US" sz="1200" b="0" i="0" u="none" strike="noStrike" kern="1200" cap="none" normalizeH="0" baseline="0" noProof="0" dirty="0">
              <a:ln>
                <a:noFill/>
              </a:ln>
              <a:solidFill>
                <a:srgbClr val="F0D4B3"/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pic>
        <p:nvPicPr>
          <p:cNvPr id="30" name="图片 29" descr="图片包含 游戏机, 雨, 伞&#10;&#10;描述已自动生成">
            <a:extLst>
              <a:ext uri="{FF2B5EF4-FFF2-40B4-BE49-F238E27FC236}">
                <a16:creationId xmlns:a16="http://schemas.microsoft.com/office/drawing/2014/main" id="{60E7C468-6B04-4564-937B-7632686F9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06453">
            <a:off x="620623" y="3636457"/>
            <a:ext cx="10950750" cy="60689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EEA4E52-F836-444A-A1E7-07CA3D9AC793}"/>
              </a:ext>
            </a:extLst>
          </p:cNvPr>
          <p:cNvSpPr/>
          <p:nvPr/>
        </p:nvSpPr>
        <p:spPr>
          <a:xfrm flipV="1">
            <a:off x="9392981" y="6350309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3723082-84F4-48BF-85CD-CB8287D4F0FB}"/>
              </a:ext>
            </a:extLst>
          </p:cNvPr>
          <p:cNvSpPr txBox="1"/>
          <p:nvPr/>
        </p:nvSpPr>
        <p:spPr>
          <a:xfrm rot="16200000">
            <a:off x="10815314" y="55110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8D8E9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</a:t>
            </a:r>
            <a:r>
              <a:rPr lang="en-US" altLang="zh-CN" sz="1200" spc="600" dirty="0">
                <a:solidFill>
                  <a:srgbClr val="8D8E9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8D8E90"/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FD903DB-DA84-4EFE-A9D2-CBDEE9CC1213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E4067EE-26A0-4127-9733-054A29AB83BA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2AB4F64-9A6B-4318-B269-3E7329BC502F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1DA0498-E612-4AF3-A144-CA2BDE1EF6FC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6107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F9DC347A-BB8A-D24C-88CA-17B9F7D55EF6}"/>
              </a:ext>
            </a:extLst>
          </p:cNvPr>
          <p:cNvSpPr/>
          <p:nvPr/>
        </p:nvSpPr>
        <p:spPr>
          <a:xfrm>
            <a:off x="3110276" y="2778535"/>
            <a:ext cx="1492370" cy="750499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 dirty="0"/>
              <a:t>Metaphor</a:t>
            </a:r>
          </a:p>
          <a:p>
            <a:pPr algn="ctr"/>
            <a:r>
              <a:rPr kumimoji="1" lang="en-US" altLang="zh-CN" sz="1600" dirty="0"/>
              <a:t>detection</a:t>
            </a:r>
            <a:endParaRPr kumimoji="1" lang="zh-CN" altLang="en-US" sz="1600" dirty="0"/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8C0A755C-3DDD-204E-8415-D67A31224757}"/>
              </a:ext>
            </a:extLst>
          </p:cNvPr>
          <p:cNvCxnSpPr>
            <a:cxnSpLocks/>
          </p:cNvCxnSpPr>
          <p:nvPr/>
        </p:nvCxnSpPr>
        <p:spPr>
          <a:xfrm flipV="1">
            <a:off x="2514235" y="3141447"/>
            <a:ext cx="491706" cy="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8C03FAF3-D323-EF4F-980E-E40CC36D8028}"/>
              </a:ext>
            </a:extLst>
          </p:cNvPr>
          <p:cNvSpPr/>
          <p:nvPr/>
        </p:nvSpPr>
        <p:spPr>
          <a:xfrm>
            <a:off x="564439" y="2932973"/>
            <a:ext cx="1808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Sequence Input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FE33E200-63AF-0F46-A575-EA0EF0D78C2A}"/>
              </a:ext>
            </a:extLst>
          </p:cNvPr>
          <p:cNvCxnSpPr>
            <a:cxnSpLocks/>
          </p:cNvCxnSpPr>
          <p:nvPr/>
        </p:nvCxnSpPr>
        <p:spPr>
          <a:xfrm flipV="1">
            <a:off x="4808846" y="3184586"/>
            <a:ext cx="2133437" cy="536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83B79281-F31D-8D40-9BCD-29BE32E0AA1F}"/>
              </a:ext>
            </a:extLst>
          </p:cNvPr>
          <p:cNvCxnSpPr>
            <a:cxnSpLocks/>
          </p:cNvCxnSpPr>
          <p:nvPr/>
        </p:nvCxnSpPr>
        <p:spPr>
          <a:xfrm>
            <a:off x="4377793" y="3692349"/>
            <a:ext cx="608275" cy="65102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35AF04BA-E063-BD44-89A7-64E2F27B0DCA}"/>
              </a:ext>
            </a:extLst>
          </p:cNvPr>
          <p:cNvSpPr/>
          <p:nvPr/>
        </p:nvSpPr>
        <p:spPr>
          <a:xfrm>
            <a:off x="5112224" y="4207036"/>
            <a:ext cx="1492370" cy="750499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 dirty="0"/>
              <a:t>Metaphor</a:t>
            </a:r>
          </a:p>
          <a:p>
            <a:pPr algn="ctr"/>
            <a:r>
              <a:rPr kumimoji="1" lang="en-US" altLang="zh-CN" sz="1600" dirty="0"/>
              <a:t>interpretation</a:t>
            </a:r>
            <a:endParaRPr kumimoji="1" lang="zh-CN" altLang="en-US" sz="1600" dirty="0"/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B5782BF2-444F-4948-9842-979E00B67EFB}"/>
              </a:ext>
            </a:extLst>
          </p:cNvPr>
          <p:cNvSpPr/>
          <p:nvPr/>
        </p:nvSpPr>
        <p:spPr>
          <a:xfrm>
            <a:off x="7148483" y="2778533"/>
            <a:ext cx="1492370" cy="750499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600" dirty="0"/>
              <a:t>Machine translation</a:t>
            </a:r>
            <a:endParaRPr kumimoji="1" lang="zh-CN" altLang="en-US" sz="1600" dirty="0"/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19DC2451-3D18-3945-9397-F50D62D667EC}"/>
              </a:ext>
            </a:extLst>
          </p:cNvPr>
          <p:cNvCxnSpPr>
            <a:cxnSpLocks/>
          </p:cNvCxnSpPr>
          <p:nvPr/>
        </p:nvCxnSpPr>
        <p:spPr>
          <a:xfrm flipV="1">
            <a:off x="6800239" y="3692349"/>
            <a:ext cx="696487" cy="65102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098CBAE-4FFA-5643-8FE3-53B8C47163F2}"/>
              </a:ext>
            </a:extLst>
          </p:cNvPr>
          <p:cNvCxnSpPr>
            <a:cxnSpLocks/>
          </p:cNvCxnSpPr>
          <p:nvPr/>
        </p:nvCxnSpPr>
        <p:spPr>
          <a:xfrm flipV="1">
            <a:off x="8781625" y="3160752"/>
            <a:ext cx="633565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DBB81EE-4E05-F443-BE89-C97C6C525402}"/>
              </a:ext>
            </a:extLst>
          </p:cNvPr>
          <p:cNvSpPr/>
          <p:nvPr/>
        </p:nvSpPr>
        <p:spPr>
          <a:xfrm>
            <a:off x="9488120" y="2951910"/>
            <a:ext cx="2015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Sequence Output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C4A88E-3AB8-D34C-B85D-CA80F2BD175C}"/>
              </a:ext>
            </a:extLst>
          </p:cNvPr>
          <p:cNvSpPr/>
          <p:nvPr/>
        </p:nvSpPr>
        <p:spPr>
          <a:xfrm>
            <a:off x="2700418" y="2381352"/>
            <a:ext cx="2343100" cy="1510448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3F83084-69BD-4AA5-BF92-52FCE43D3375}"/>
              </a:ext>
            </a:extLst>
          </p:cNvPr>
          <p:cNvSpPr/>
          <p:nvPr/>
        </p:nvSpPr>
        <p:spPr>
          <a:xfrm>
            <a:off x="5581872" y="2742447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No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B528DC0-352B-4DA7-B576-85F7B07E1F44}"/>
              </a:ext>
            </a:extLst>
          </p:cNvPr>
          <p:cNvSpPr/>
          <p:nvPr/>
        </p:nvSpPr>
        <p:spPr>
          <a:xfrm>
            <a:off x="4123396" y="3974042"/>
            <a:ext cx="508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Yes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91CD034A-A8A4-5D41-A248-C2B1DFAF5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51A0B18F-9105-44F2-AE69-53A631767D19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699A534-C2B8-4AE7-A960-2A0C68E7DB80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40" name="直接连接符 68">
              <a:extLst>
                <a:ext uri="{FF2B5EF4-FFF2-40B4-BE49-F238E27FC236}">
                  <a16:creationId xmlns:a16="http://schemas.microsoft.com/office/drawing/2014/main" id="{6CF11A8F-53C8-4602-BDD4-829E6BE48032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1DCD7671-0ED9-46A9-8A18-92F4FBF28C07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930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6AA0D9C-7CDB-4E42-9050-F9B21482CC11}"/>
              </a:ext>
            </a:extLst>
          </p:cNvPr>
          <p:cNvSpPr/>
          <p:nvPr/>
        </p:nvSpPr>
        <p:spPr>
          <a:xfrm>
            <a:off x="2296103" y="2967335"/>
            <a:ext cx="72561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How does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human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identify Metaphors?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A5BB44FE-F93D-DF41-9344-F4FD21480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30A69D36-E261-400D-AEFB-7DA17243D8EC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4363C75-6C6E-46BF-8868-6FB708BF9F90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20" name="直接连接符 68">
              <a:extLst>
                <a:ext uri="{FF2B5EF4-FFF2-40B4-BE49-F238E27FC236}">
                  <a16:creationId xmlns:a16="http://schemas.microsoft.com/office/drawing/2014/main" id="{5EDC9771-347F-4D8C-AD1F-3B2F8BA8F6AC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6164560-ADC4-41DE-9338-51AD4823C11C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8510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A5257F3-7A58-3941-A9D5-30C105F94D00}"/>
              </a:ext>
            </a:extLst>
          </p:cNvPr>
          <p:cNvGrpSpPr/>
          <p:nvPr/>
        </p:nvGrpSpPr>
        <p:grpSpPr>
          <a:xfrm>
            <a:off x="815070" y="3001551"/>
            <a:ext cx="10561860" cy="2302654"/>
            <a:chOff x="5541947" y="4101391"/>
            <a:chExt cx="5491237" cy="1654169"/>
          </a:xfrm>
        </p:grpSpPr>
        <p:sp>
          <p:nvSpPr>
            <p:cNvPr id="24" name="矩形: 圆角 33">
              <a:extLst>
                <a:ext uri="{FF2B5EF4-FFF2-40B4-BE49-F238E27FC236}">
                  <a16:creationId xmlns:a16="http://schemas.microsoft.com/office/drawing/2014/main" id="{9519B149-3F16-AB45-A41E-A2D525B6B586}"/>
                </a:ext>
              </a:extLst>
            </p:cNvPr>
            <p:cNvSpPr/>
            <p:nvPr/>
          </p:nvSpPr>
          <p:spPr>
            <a:xfrm>
              <a:off x="5541947" y="4113980"/>
              <a:ext cx="5491237" cy="1641580"/>
            </a:xfrm>
            <a:prstGeom prst="roundRect">
              <a:avLst>
                <a:gd name="adj" fmla="val 13463"/>
              </a:avLst>
            </a:prstGeom>
            <a:solidFill>
              <a:srgbClr val="1314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/>
                <a:cs typeface="+mn-cs"/>
              </a:endParaRPr>
            </a:p>
          </p:txBody>
        </p:sp>
        <p:sp>
          <p:nvSpPr>
            <p:cNvPr id="25" name="leaf_70892">
              <a:extLst>
                <a:ext uri="{FF2B5EF4-FFF2-40B4-BE49-F238E27FC236}">
                  <a16:creationId xmlns:a16="http://schemas.microsoft.com/office/drawing/2014/main" id="{D0D579E7-C286-284A-B1A8-33E8B077EBE2}"/>
                </a:ext>
              </a:extLst>
            </p:cNvPr>
            <p:cNvSpPr>
              <a:spLocks noChangeAspect="1"/>
            </p:cNvSpPr>
            <p:nvPr/>
          </p:nvSpPr>
          <p:spPr bwMode="auto">
            <a:xfrm rot="7200000">
              <a:off x="5540184" y="4126799"/>
              <a:ext cx="315355" cy="264540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  <a:gd name="T82" fmla="*/ 372171 w 604011"/>
                <a:gd name="T83" fmla="*/ 372171 w 604011"/>
                <a:gd name="T84" fmla="*/ 372171 w 604011"/>
                <a:gd name="T85" fmla="*/ 372171 w 604011"/>
                <a:gd name="T86" fmla="*/ 372171 w 604011"/>
                <a:gd name="T87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9" h="711">
                  <a:moveTo>
                    <a:pt x="595" y="492"/>
                  </a:moveTo>
                  <a:cubicBezTo>
                    <a:pt x="593" y="498"/>
                    <a:pt x="601" y="502"/>
                    <a:pt x="605" y="498"/>
                  </a:cubicBezTo>
                  <a:cubicBezTo>
                    <a:pt x="636" y="466"/>
                    <a:pt x="659" y="469"/>
                    <a:pt x="675" y="508"/>
                  </a:cubicBezTo>
                  <a:cubicBezTo>
                    <a:pt x="706" y="527"/>
                    <a:pt x="711" y="551"/>
                    <a:pt x="690" y="581"/>
                  </a:cubicBezTo>
                  <a:cubicBezTo>
                    <a:pt x="676" y="608"/>
                    <a:pt x="646" y="625"/>
                    <a:pt x="619" y="632"/>
                  </a:cubicBezTo>
                  <a:cubicBezTo>
                    <a:pt x="604" y="637"/>
                    <a:pt x="589" y="639"/>
                    <a:pt x="573" y="639"/>
                  </a:cubicBezTo>
                  <a:cubicBezTo>
                    <a:pt x="572" y="635"/>
                    <a:pt x="570" y="632"/>
                    <a:pt x="565" y="632"/>
                  </a:cubicBezTo>
                  <a:cubicBezTo>
                    <a:pt x="562" y="632"/>
                    <a:pt x="560" y="632"/>
                    <a:pt x="558" y="632"/>
                  </a:cubicBezTo>
                  <a:cubicBezTo>
                    <a:pt x="556" y="631"/>
                    <a:pt x="555" y="631"/>
                    <a:pt x="553" y="631"/>
                  </a:cubicBezTo>
                  <a:cubicBezTo>
                    <a:pt x="464" y="617"/>
                    <a:pt x="469" y="479"/>
                    <a:pt x="440" y="414"/>
                  </a:cubicBezTo>
                  <a:cubicBezTo>
                    <a:pt x="420" y="368"/>
                    <a:pt x="390" y="327"/>
                    <a:pt x="353" y="293"/>
                  </a:cubicBezTo>
                  <a:cubicBezTo>
                    <a:pt x="254" y="204"/>
                    <a:pt x="111" y="158"/>
                    <a:pt x="75" y="19"/>
                  </a:cubicBezTo>
                  <a:cubicBezTo>
                    <a:pt x="76" y="18"/>
                    <a:pt x="76" y="18"/>
                    <a:pt x="76" y="17"/>
                  </a:cubicBezTo>
                  <a:cubicBezTo>
                    <a:pt x="76" y="14"/>
                    <a:pt x="75" y="12"/>
                    <a:pt x="73" y="11"/>
                  </a:cubicBezTo>
                  <a:cubicBezTo>
                    <a:pt x="73" y="9"/>
                    <a:pt x="72" y="8"/>
                    <a:pt x="72" y="6"/>
                  </a:cubicBezTo>
                  <a:cubicBezTo>
                    <a:pt x="71" y="0"/>
                    <a:pt x="62" y="2"/>
                    <a:pt x="62" y="7"/>
                  </a:cubicBezTo>
                  <a:cubicBezTo>
                    <a:pt x="61" y="14"/>
                    <a:pt x="61" y="20"/>
                    <a:pt x="61" y="27"/>
                  </a:cubicBezTo>
                  <a:cubicBezTo>
                    <a:pt x="9" y="197"/>
                    <a:pt x="0" y="411"/>
                    <a:pt x="124" y="553"/>
                  </a:cubicBezTo>
                  <a:cubicBezTo>
                    <a:pt x="224" y="669"/>
                    <a:pt x="393" y="711"/>
                    <a:pt x="536" y="660"/>
                  </a:cubicBezTo>
                  <a:cubicBezTo>
                    <a:pt x="620" y="669"/>
                    <a:pt x="728" y="641"/>
                    <a:pt x="728" y="539"/>
                  </a:cubicBezTo>
                  <a:cubicBezTo>
                    <a:pt x="729" y="468"/>
                    <a:pt x="626" y="410"/>
                    <a:pt x="595" y="492"/>
                  </a:cubicBezTo>
                  <a:close/>
                  <a:moveTo>
                    <a:pt x="128" y="526"/>
                  </a:moveTo>
                  <a:cubicBezTo>
                    <a:pt x="28" y="398"/>
                    <a:pt x="38" y="232"/>
                    <a:pt x="64" y="80"/>
                  </a:cubicBezTo>
                  <a:cubicBezTo>
                    <a:pt x="68" y="119"/>
                    <a:pt x="77" y="157"/>
                    <a:pt x="89" y="194"/>
                  </a:cubicBezTo>
                  <a:cubicBezTo>
                    <a:pt x="80" y="190"/>
                    <a:pt x="71" y="185"/>
                    <a:pt x="63" y="179"/>
                  </a:cubicBezTo>
                  <a:cubicBezTo>
                    <a:pt x="60" y="178"/>
                    <a:pt x="57" y="182"/>
                    <a:pt x="59" y="184"/>
                  </a:cubicBezTo>
                  <a:cubicBezTo>
                    <a:pt x="69" y="194"/>
                    <a:pt x="81" y="202"/>
                    <a:pt x="93" y="208"/>
                  </a:cubicBezTo>
                  <a:cubicBezTo>
                    <a:pt x="101" y="232"/>
                    <a:pt x="111" y="255"/>
                    <a:pt x="122" y="278"/>
                  </a:cubicBezTo>
                  <a:cubicBezTo>
                    <a:pt x="106" y="272"/>
                    <a:pt x="91" y="264"/>
                    <a:pt x="76" y="255"/>
                  </a:cubicBezTo>
                  <a:cubicBezTo>
                    <a:pt x="71" y="251"/>
                    <a:pt x="66" y="259"/>
                    <a:pt x="71" y="263"/>
                  </a:cubicBezTo>
                  <a:cubicBezTo>
                    <a:pt x="89" y="276"/>
                    <a:pt x="109" y="287"/>
                    <a:pt x="130" y="294"/>
                  </a:cubicBezTo>
                  <a:cubicBezTo>
                    <a:pt x="144" y="323"/>
                    <a:pt x="160" y="350"/>
                    <a:pt x="177" y="377"/>
                  </a:cubicBezTo>
                  <a:cubicBezTo>
                    <a:pt x="169" y="375"/>
                    <a:pt x="161" y="372"/>
                    <a:pt x="154" y="369"/>
                  </a:cubicBezTo>
                  <a:cubicBezTo>
                    <a:pt x="143" y="363"/>
                    <a:pt x="134" y="356"/>
                    <a:pt x="123" y="351"/>
                  </a:cubicBezTo>
                  <a:cubicBezTo>
                    <a:pt x="121" y="350"/>
                    <a:pt x="119" y="353"/>
                    <a:pt x="120" y="355"/>
                  </a:cubicBezTo>
                  <a:cubicBezTo>
                    <a:pt x="133" y="377"/>
                    <a:pt x="163" y="389"/>
                    <a:pt x="188" y="393"/>
                  </a:cubicBezTo>
                  <a:cubicBezTo>
                    <a:pt x="191" y="399"/>
                    <a:pt x="195" y="404"/>
                    <a:pt x="199" y="410"/>
                  </a:cubicBezTo>
                  <a:cubicBezTo>
                    <a:pt x="215" y="432"/>
                    <a:pt x="232" y="455"/>
                    <a:pt x="251" y="477"/>
                  </a:cubicBezTo>
                  <a:cubicBezTo>
                    <a:pt x="226" y="470"/>
                    <a:pt x="202" y="461"/>
                    <a:pt x="178" y="451"/>
                  </a:cubicBezTo>
                  <a:cubicBezTo>
                    <a:pt x="173" y="450"/>
                    <a:pt x="171" y="456"/>
                    <a:pt x="175" y="458"/>
                  </a:cubicBezTo>
                  <a:cubicBezTo>
                    <a:pt x="202" y="476"/>
                    <a:pt x="235" y="488"/>
                    <a:pt x="267" y="496"/>
                  </a:cubicBezTo>
                  <a:cubicBezTo>
                    <a:pt x="286" y="519"/>
                    <a:pt x="307" y="541"/>
                    <a:pt x="330" y="560"/>
                  </a:cubicBezTo>
                  <a:cubicBezTo>
                    <a:pt x="306" y="560"/>
                    <a:pt x="282" y="556"/>
                    <a:pt x="259" y="550"/>
                  </a:cubicBezTo>
                  <a:cubicBezTo>
                    <a:pt x="253" y="548"/>
                    <a:pt x="251" y="557"/>
                    <a:pt x="257" y="559"/>
                  </a:cubicBezTo>
                  <a:cubicBezTo>
                    <a:pt x="286" y="571"/>
                    <a:pt x="315" y="575"/>
                    <a:pt x="346" y="574"/>
                  </a:cubicBezTo>
                  <a:cubicBezTo>
                    <a:pt x="368" y="592"/>
                    <a:pt x="392" y="608"/>
                    <a:pt x="417" y="621"/>
                  </a:cubicBezTo>
                  <a:cubicBezTo>
                    <a:pt x="397" y="622"/>
                    <a:pt x="377" y="622"/>
                    <a:pt x="356" y="619"/>
                  </a:cubicBezTo>
                  <a:cubicBezTo>
                    <a:pt x="352" y="619"/>
                    <a:pt x="351" y="626"/>
                    <a:pt x="355" y="627"/>
                  </a:cubicBezTo>
                  <a:cubicBezTo>
                    <a:pt x="384" y="637"/>
                    <a:pt x="416" y="639"/>
                    <a:pt x="446" y="635"/>
                  </a:cubicBezTo>
                  <a:cubicBezTo>
                    <a:pt x="459" y="641"/>
                    <a:pt x="473" y="646"/>
                    <a:pt x="487" y="650"/>
                  </a:cubicBezTo>
                  <a:cubicBezTo>
                    <a:pt x="355" y="677"/>
                    <a:pt x="214" y="635"/>
                    <a:pt x="128" y="526"/>
                  </a:cubicBezTo>
                  <a:close/>
                  <a:moveTo>
                    <a:pt x="477" y="625"/>
                  </a:moveTo>
                  <a:cubicBezTo>
                    <a:pt x="470" y="623"/>
                    <a:pt x="463" y="620"/>
                    <a:pt x="456" y="618"/>
                  </a:cubicBezTo>
                  <a:cubicBezTo>
                    <a:pt x="428" y="598"/>
                    <a:pt x="417" y="567"/>
                    <a:pt x="411" y="535"/>
                  </a:cubicBezTo>
                  <a:cubicBezTo>
                    <a:pt x="410" y="528"/>
                    <a:pt x="402" y="531"/>
                    <a:pt x="401" y="536"/>
                  </a:cubicBezTo>
                  <a:cubicBezTo>
                    <a:pt x="398" y="560"/>
                    <a:pt x="406" y="582"/>
                    <a:pt x="419" y="601"/>
                  </a:cubicBezTo>
                  <a:cubicBezTo>
                    <a:pt x="398" y="590"/>
                    <a:pt x="379" y="578"/>
                    <a:pt x="361" y="564"/>
                  </a:cubicBezTo>
                  <a:cubicBezTo>
                    <a:pt x="361" y="563"/>
                    <a:pt x="360" y="562"/>
                    <a:pt x="360" y="562"/>
                  </a:cubicBezTo>
                  <a:cubicBezTo>
                    <a:pt x="336" y="536"/>
                    <a:pt x="327" y="504"/>
                    <a:pt x="327" y="469"/>
                  </a:cubicBezTo>
                  <a:cubicBezTo>
                    <a:pt x="327" y="463"/>
                    <a:pt x="317" y="461"/>
                    <a:pt x="316" y="468"/>
                  </a:cubicBezTo>
                  <a:cubicBezTo>
                    <a:pt x="312" y="491"/>
                    <a:pt x="316" y="514"/>
                    <a:pt x="325" y="534"/>
                  </a:cubicBezTo>
                  <a:cubicBezTo>
                    <a:pt x="310" y="520"/>
                    <a:pt x="295" y="505"/>
                    <a:pt x="281" y="489"/>
                  </a:cubicBezTo>
                  <a:cubicBezTo>
                    <a:pt x="281" y="489"/>
                    <a:pt x="281" y="488"/>
                    <a:pt x="280" y="488"/>
                  </a:cubicBezTo>
                  <a:cubicBezTo>
                    <a:pt x="261" y="453"/>
                    <a:pt x="258" y="419"/>
                    <a:pt x="262" y="380"/>
                  </a:cubicBezTo>
                  <a:cubicBezTo>
                    <a:pt x="262" y="375"/>
                    <a:pt x="254" y="374"/>
                    <a:pt x="253" y="379"/>
                  </a:cubicBezTo>
                  <a:cubicBezTo>
                    <a:pt x="244" y="405"/>
                    <a:pt x="245" y="432"/>
                    <a:pt x="253" y="458"/>
                  </a:cubicBezTo>
                  <a:cubicBezTo>
                    <a:pt x="235" y="436"/>
                    <a:pt x="218" y="414"/>
                    <a:pt x="202" y="392"/>
                  </a:cubicBezTo>
                  <a:cubicBezTo>
                    <a:pt x="203" y="390"/>
                    <a:pt x="204" y="389"/>
                    <a:pt x="203" y="386"/>
                  </a:cubicBezTo>
                  <a:cubicBezTo>
                    <a:pt x="191" y="353"/>
                    <a:pt x="193" y="322"/>
                    <a:pt x="201" y="288"/>
                  </a:cubicBezTo>
                  <a:cubicBezTo>
                    <a:pt x="202" y="284"/>
                    <a:pt x="195" y="280"/>
                    <a:pt x="192" y="285"/>
                  </a:cubicBezTo>
                  <a:cubicBezTo>
                    <a:pt x="179" y="309"/>
                    <a:pt x="177" y="337"/>
                    <a:pt x="182" y="363"/>
                  </a:cubicBezTo>
                  <a:cubicBezTo>
                    <a:pt x="168" y="340"/>
                    <a:pt x="154" y="317"/>
                    <a:pt x="141" y="293"/>
                  </a:cubicBezTo>
                  <a:cubicBezTo>
                    <a:pt x="142" y="291"/>
                    <a:pt x="142" y="290"/>
                    <a:pt x="142" y="288"/>
                  </a:cubicBezTo>
                  <a:cubicBezTo>
                    <a:pt x="133" y="267"/>
                    <a:pt x="134" y="248"/>
                    <a:pt x="139" y="226"/>
                  </a:cubicBezTo>
                  <a:cubicBezTo>
                    <a:pt x="141" y="221"/>
                    <a:pt x="133" y="217"/>
                    <a:pt x="130" y="222"/>
                  </a:cubicBezTo>
                  <a:cubicBezTo>
                    <a:pt x="125" y="232"/>
                    <a:pt x="123" y="243"/>
                    <a:pt x="122" y="254"/>
                  </a:cubicBezTo>
                  <a:cubicBezTo>
                    <a:pt x="117" y="243"/>
                    <a:pt x="113" y="232"/>
                    <a:pt x="108" y="220"/>
                  </a:cubicBezTo>
                  <a:cubicBezTo>
                    <a:pt x="107" y="217"/>
                    <a:pt x="106" y="215"/>
                    <a:pt x="105" y="212"/>
                  </a:cubicBezTo>
                  <a:cubicBezTo>
                    <a:pt x="108" y="211"/>
                    <a:pt x="111" y="208"/>
                    <a:pt x="109" y="205"/>
                  </a:cubicBezTo>
                  <a:cubicBezTo>
                    <a:pt x="100" y="188"/>
                    <a:pt x="107" y="175"/>
                    <a:pt x="116" y="161"/>
                  </a:cubicBezTo>
                  <a:cubicBezTo>
                    <a:pt x="119" y="157"/>
                    <a:pt x="114" y="154"/>
                    <a:pt x="110" y="155"/>
                  </a:cubicBezTo>
                  <a:cubicBezTo>
                    <a:pt x="101" y="160"/>
                    <a:pt x="96" y="168"/>
                    <a:pt x="94" y="178"/>
                  </a:cubicBezTo>
                  <a:cubicBezTo>
                    <a:pt x="86" y="151"/>
                    <a:pt x="80" y="123"/>
                    <a:pt x="76" y="94"/>
                  </a:cubicBezTo>
                  <a:cubicBezTo>
                    <a:pt x="75" y="89"/>
                    <a:pt x="72" y="68"/>
                    <a:pt x="69" y="52"/>
                  </a:cubicBezTo>
                  <a:cubicBezTo>
                    <a:pt x="69" y="51"/>
                    <a:pt x="70" y="50"/>
                    <a:pt x="70" y="50"/>
                  </a:cubicBezTo>
                  <a:cubicBezTo>
                    <a:pt x="97" y="184"/>
                    <a:pt x="291" y="242"/>
                    <a:pt x="371" y="334"/>
                  </a:cubicBezTo>
                  <a:cubicBezTo>
                    <a:pt x="435" y="408"/>
                    <a:pt x="433" y="489"/>
                    <a:pt x="467" y="574"/>
                  </a:cubicBezTo>
                  <a:cubicBezTo>
                    <a:pt x="478" y="600"/>
                    <a:pt x="494" y="622"/>
                    <a:pt x="516" y="635"/>
                  </a:cubicBezTo>
                  <a:cubicBezTo>
                    <a:pt x="502" y="632"/>
                    <a:pt x="489" y="629"/>
                    <a:pt x="477" y="625"/>
                  </a:cubicBezTo>
                  <a:close/>
                </a:path>
              </a:pathLst>
            </a:custGeom>
            <a:gradFill>
              <a:gsLst>
                <a:gs pos="0">
                  <a:srgbClr val="DCB58D"/>
                </a:gs>
                <a:gs pos="50000">
                  <a:srgbClr val="DAA070"/>
                </a:gs>
                <a:gs pos="100000">
                  <a:srgbClr val="DAA07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6" name="TextBox 24">
              <a:extLst>
                <a:ext uri="{FF2B5EF4-FFF2-40B4-BE49-F238E27FC236}">
                  <a16:creationId xmlns:a16="http://schemas.microsoft.com/office/drawing/2014/main" id="{D5C56CD0-D718-B542-8144-CCDE41FAFB1E}"/>
                </a:ext>
              </a:extLst>
            </p:cNvPr>
            <p:cNvSpPr txBox="1"/>
            <p:nvPr/>
          </p:nvSpPr>
          <p:spPr>
            <a:xfrm>
              <a:off x="5869469" y="4471618"/>
              <a:ext cx="4967407" cy="10650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fr-FR"/>
              </a:defPPr>
              <a:lvl1pPr>
                <a:lnSpc>
                  <a:spcPct val="125000"/>
                </a:lnSpc>
                <a:defRPr sz="1200"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lvl="0" defTabSz="914400">
                <a:lnSpc>
                  <a:spcPct val="123000"/>
                </a:lnSpc>
                <a:defRPr/>
              </a:pPr>
              <a:r>
                <a:rPr lang="en-US" sz="2000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Metaphor is understood as a systematic reasoning from a concrete conceptual source domain to an abstract target domain.</a:t>
              </a:r>
            </a:p>
            <a:p>
              <a:pPr lvl="0" algn="r" defTabSz="914400">
                <a:lnSpc>
                  <a:spcPct val="123000"/>
                </a:lnSpc>
                <a:defRPr/>
              </a:pPr>
              <a:r>
                <a:rPr lang="en-US" altLang="zh-CN" sz="2000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				</a:t>
              </a:r>
            </a:p>
            <a:p>
              <a:pPr lvl="0" algn="r" defTabSz="914400">
                <a:lnSpc>
                  <a:spcPct val="123000"/>
                </a:lnSpc>
                <a:defRPr/>
              </a:pPr>
              <a:r>
                <a:rPr lang="en-US" altLang="zh-CN" sz="2000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——</a:t>
              </a:r>
              <a:r>
                <a:rPr lang="en-US" sz="2000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Lakoff and Johnson, 2003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28" name="矩形: 圆角 30">
            <a:extLst>
              <a:ext uri="{FF2B5EF4-FFF2-40B4-BE49-F238E27FC236}">
                <a16:creationId xmlns:a16="http://schemas.microsoft.com/office/drawing/2014/main" id="{DB8EB534-7CE8-AE45-8F18-F827B461D77A}"/>
              </a:ext>
            </a:extLst>
          </p:cNvPr>
          <p:cNvSpPr/>
          <p:nvPr/>
        </p:nvSpPr>
        <p:spPr>
          <a:xfrm>
            <a:off x="815070" y="1824979"/>
            <a:ext cx="3810141" cy="558819"/>
          </a:xfrm>
          <a:prstGeom prst="roundRect">
            <a:avLst/>
          </a:prstGeom>
          <a:gradFill>
            <a:gsLst>
              <a:gs pos="0">
                <a:srgbClr val="131418"/>
              </a:gs>
              <a:gs pos="100000">
                <a:srgbClr val="1C1D20"/>
              </a:gs>
            </a:gsLst>
            <a:lin ang="2640000" scaled="0"/>
          </a:gradFill>
          <a:ln>
            <a:noFill/>
          </a:ln>
          <a:effectLst>
            <a:outerShdw blurRad="381000" sx="102000" sy="102000" algn="ctr" rotWithShape="0">
              <a:schemeClr val="tx1">
                <a:lumMod val="90000"/>
                <a:lumOff val="1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47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640000" scaled="0"/>
                </a:gra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Conceptual Metaphor theory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34700">
                    <a:srgbClr val="DAA070"/>
                  </a:gs>
                  <a:gs pos="0">
                    <a:srgbClr val="DCB58D"/>
                  </a:gs>
                  <a:gs pos="100000">
                    <a:srgbClr val="E6C3A0"/>
                  </a:gs>
                </a:gsLst>
                <a:lin ang="2640000" scaled="0"/>
              </a:gra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29759269-494E-084B-8BC6-375ECD4C4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0C613547-D234-4E94-97B0-D1CF269BAABF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7E4F73E-EE72-4954-B71D-3E6BC0A1E326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29" name="直接连接符 68">
              <a:extLst>
                <a:ext uri="{FF2B5EF4-FFF2-40B4-BE49-F238E27FC236}">
                  <a16:creationId xmlns:a16="http://schemas.microsoft.com/office/drawing/2014/main" id="{F8EFB4AD-03FC-40CE-B68A-0572B25F7BB6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8A30A19-99DA-4E6B-A339-665726998EFD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95482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A5257F3-7A58-3941-A9D5-30C105F94D00}"/>
              </a:ext>
            </a:extLst>
          </p:cNvPr>
          <p:cNvGrpSpPr/>
          <p:nvPr/>
        </p:nvGrpSpPr>
        <p:grpSpPr>
          <a:xfrm>
            <a:off x="815070" y="3001551"/>
            <a:ext cx="10561860" cy="2302654"/>
            <a:chOff x="5541947" y="4101391"/>
            <a:chExt cx="5491237" cy="1654169"/>
          </a:xfrm>
        </p:grpSpPr>
        <p:sp>
          <p:nvSpPr>
            <p:cNvPr id="24" name="矩形: 圆角 33">
              <a:extLst>
                <a:ext uri="{FF2B5EF4-FFF2-40B4-BE49-F238E27FC236}">
                  <a16:creationId xmlns:a16="http://schemas.microsoft.com/office/drawing/2014/main" id="{9519B149-3F16-AB45-A41E-A2D525B6B586}"/>
                </a:ext>
              </a:extLst>
            </p:cNvPr>
            <p:cNvSpPr/>
            <p:nvPr/>
          </p:nvSpPr>
          <p:spPr>
            <a:xfrm>
              <a:off x="5541947" y="4113980"/>
              <a:ext cx="5491237" cy="1641580"/>
            </a:xfrm>
            <a:prstGeom prst="roundRect">
              <a:avLst>
                <a:gd name="adj" fmla="val 13463"/>
              </a:avLst>
            </a:prstGeom>
            <a:solidFill>
              <a:srgbClr val="1314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/>
                <a:cs typeface="+mn-cs"/>
              </a:endParaRPr>
            </a:p>
          </p:txBody>
        </p:sp>
        <p:sp>
          <p:nvSpPr>
            <p:cNvPr id="25" name="leaf_70892">
              <a:extLst>
                <a:ext uri="{FF2B5EF4-FFF2-40B4-BE49-F238E27FC236}">
                  <a16:creationId xmlns:a16="http://schemas.microsoft.com/office/drawing/2014/main" id="{D0D579E7-C286-284A-B1A8-33E8B077EBE2}"/>
                </a:ext>
              </a:extLst>
            </p:cNvPr>
            <p:cNvSpPr>
              <a:spLocks noChangeAspect="1"/>
            </p:cNvSpPr>
            <p:nvPr/>
          </p:nvSpPr>
          <p:spPr bwMode="auto">
            <a:xfrm rot="7200000">
              <a:off x="5540184" y="4126799"/>
              <a:ext cx="315355" cy="264540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  <a:gd name="T82" fmla="*/ 372171 w 604011"/>
                <a:gd name="T83" fmla="*/ 372171 w 604011"/>
                <a:gd name="T84" fmla="*/ 372171 w 604011"/>
                <a:gd name="T85" fmla="*/ 372171 w 604011"/>
                <a:gd name="T86" fmla="*/ 372171 w 604011"/>
                <a:gd name="T87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9" h="711">
                  <a:moveTo>
                    <a:pt x="595" y="492"/>
                  </a:moveTo>
                  <a:cubicBezTo>
                    <a:pt x="593" y="498"/>
                    <a:pt x="601" y="502"/>
                    <a:pt x="605" y="498"/>
                  </a:cubicBezTo>
                  <a:cubicBezTo>
                    <a:pt x="636" y="466"/>
                    <a:pt x="659" y="469"/>
                    <a:pt x="675" y="508"/>
                  </a:cubicBezTo>
                  <a:cubicBezTo>
                    <a:pt x="706" y="527"/>
                    <a:pt x="711" y="551"/>
                    <a:pt x="690" y="581"/>
                  </a:cubicBezTo>
                  <a:cubicBezTo>
                    <a:pt x="676" y="608"/>
                    <a:pt x="646" y="625"/>
                    <a:pt x="619" y="632"/>
                  </a:cubicBezTo>
                  <a:cubicBezTo>
                    <a:pt x="604" y="637"/>
                    <a:pt x="589" y="639"/>
                    <a:pt x="573" y="639"/>
                  </a:cubicBezTo>
                  <a:cubicBezTo>
                    <a:pt x="572" y="635"/>
                    <a:pt x="570" y="632"/>
                    <a:pt x="565" y="632"/>
                  </a:cubicBezTo>
                  <a:cubicBezTo>
                    <a:pt x="562" y="632"/>
                    <a:pt x="560" y="632"/>
                    <a:pt x="558" y="632"/>
                  </a:cubicBezTo>
                  <a:cubicBezTo>
                    <a:pt x="556" y="631"/>
                    <a:pt x="555" y="631"/>
                    <a:pt x="553" y="631"/>
                  </a:cubicBezTo>
                  <a:cubicBezTo>
                    <a:pt x="464" y="617"/>
                    <a:pt x="469" y="479"/>
                    <a:pt x="440" y="414"/>
                  </a:cubicBezTo>
                  <a:cubicBezTo>
                    <a:pt x="420" y="368"/>
                    <a:pt x="390" y="327"/>
                    <a:pt x="353" y="293"/>
                  </a:cubicBezTo>
                  <a:cubicBezTo>
                    <a:pt x="254" y="204"/>
                    <a:pt x="111" y="158"/>
                    <a:pt x="75" y="19"/>
                  </a:cubicBezTo>
                  <a:cubicBezTo>
                    <a:pt x="76" y="18"/>
                    <a:pt x="76" y="18"/>
                    <a:pt x="76" y="17"/>
                  </a:cubicBezTo>
                  <a:cubicBezTo>
                    <a:pt x="76" y="14"/>
                    <a:pt x="75" y="12"/>
                    <a:pt x="73" y="11"/>
                  </a:cubicBezTo>
                  <a:cubicBezTo>
                    <a:pt x="73" y="9"/>
                    <a:pt x="72" y="8"/>
                    <a:pt x="72" y="6"/>
                  </a:cubicBezTo>
                  <a:cubicBezTo>
                    <a:pt x="71" y="0"/>
                    <a:pt x="62" y="2"/>
                    <a:pt x="62" y="7"/>
                  </a:cubicBezTo>
                  <a:cubicBezTo>
                    <a:pt x="61" y="14"/>
                    <a:pt x="61" y="20"/>
                    <a:pt x="61" y="27"/>
                  </a:cubicBezTo>
                  <a:cubicBezTo>
                    <a:pt x="9" y="197"/>
                    <a:pt x="0" y="411"/>
                    <a:pt x="124" y="553"/>
                  </a:cubicBezTo>
                  <a:cubicBezTo>
                    <a:pt x="224" y="669"/>
                    <a:pt x="393" y="711"/>
                    <a:pt x="536" y="660"/>
                  </a:cubicBezTo>
                  <a:cubicBezTo>
                    <a:pt x="620" y="669"/>
                    <a:pt x="728" y="641"/>
                    <a:pt x="728" y="539"/>
                  </a:cubicBezTo>
                  <a:cubicBezTo>
                    <a:pt x="729" y="468"/>
                    <a:pt x="626" y="410"/>
                    <a:pt x="595" y="492"/>
                  </a:cubicBezTo>
                  <a:close/>
                  <a:moveTo>
                    <a:pt x="128" y="526"/>
                  </a:moveTo>
                  <a:cubicBezTo>
                    <a:pt x="28" y="398"/>
                    <a:pt x="38" y="232"/>
                    <a:pt x="64" y="80"/>
                  </a:cubicBezTo>
                  <a:cubicBezTo>
                    <a:pt x="68" y="119"/>
                    <a:pt x="77" y="157"/>
                    <a:pt x="89" y="194"/>
                  </a:cubicBezTo>
                  <a:cubicBezTo>
                    <a:pt x="80" y="190"/>
                    <a:pt x="71" y="185"/>
                    <a:pt x="63" y="179"/>
                  </a:cubicBezTo>
                  <a:cubicBezTo>
                    <a:pt x="60" y="178"/>
                    <a:pt x="57" y="182"/>
                    <a:pt x="59" y="184"/>
                  </a:cubicBezTo>
                  <a:cubicBezTo>
                    <a:pt x="69" y="194"/>
                    <a:pt x="81" y="202"/>
                    <a:pt x="93" y="208"/>
                  </a:cubicBezTo>
                  <a:cubicBezTo>
                    <a:pt x="101" y="232"/>
                    <a:pt x="111" y="255"/>
                    <a:pt x="122" y="278"/>
                  </a:cubicBezTo>
                  <a:cubicBezTo>
                    <a:pt x="106" y="272"/>
                    <a:pt x="91" y="264"/>
                    <a:pt x="76" y="255"/>
                  </a:cubicBezTo>
                  <a:cubicBezTo>
                    <a:pt x="71" y="251"/>
                    <a:pt x="66" y="259"/>
                    <a:pt x="71" y="263"/>
                  </a:cubicBezTo>
                  <a:cubicBezTo>
                    <a:pt x="89" y="276"/>
                    <a:pt x="109" y="287"/>
                    <a:pt x="130" y="294"/>
                  </a:cubicBezTo>
                  <a:cubicBezTo>
                    <a:pt x="144" y="323"/>
                    <a:pt x="160" y="350"/>
                    <a:pt x="177" y="377"/>
                  </a:cubicBezTo>
                  <a:cubicBezTo>
                    <a:pt x="169" y="375"/>
                    <a:pt x="161" y="372"/>
                    <a:pt x="154" y="369"/>
                  </a:cubicBezTo>
                  <a:cubicBezTo>
                    <a:pt x="143" y="363"/>
                    <a:pt x="134" y="356"/>
                    <a:pt x="123" y="351"/>
                  </a:cubicBezTo>
                  <a:cubicBezTo>
                    <a:pt x="121" y="350"/>
                    <a:pt x="119" y="353"/>
                    <a:pt x="120" y="355"/>
                  </a:cubicBezTo>
                  <a:cubicBezTo>
                    <a:pt x="133" y="377"/>
                    <a:pt x="163" y="389"/>
                    <a:pt x="188" y="393"/>
                  </a:cubicBezTo>
                  <a:cubicBezTo>
                    <a:pt x="191" y="399"/>
                    <a:pt x="195" y="404"/>
                    <a:pt x="199" y="410"/>
                  </a:cubicBezTo>
                  <a:cubicBezTo>
                    <a:pt x="215" y="432"/>
                    <a:pt x="232" y="455"/>
                    <a:pt x="251" y="477"/>
                  </a:cubicBezTo>
                  <a:cubicBezTo>
                    <a:pt x="226" y="470"/>
                    <a:pt x="202" y="461"/>
                    <a:pt x="178" y="451"/>
                  </a:cubicBezTo>
                  <a:cubicBezTo>
                    <a:pt x="173" y="450"/>
                    <a:pt x="171" y="456"/>
                    <a:pt x="175" y="458"/>
                  </a:cubicBezTo>
                  <a:cubicBezTo>
                    <a:pt x="202" y="476"/>
                    <a:pt x="235" y="488"/>
                    <a:pt x="267" y="496"/>
                  </a:cubicBezTo>
                  <a:cubicBezTo>
                    <a:pt x="286" y="519"/>
                    <a:pt x="307" y="541"/>
                    <a:pt x="330" y="560"/>
                  </a:cubicBezTo>
                  <a:cubicBezTo>
                    <a:pt x="306" y="560"/>
                    <a:pt x="282" y="556"/>
                    <a:pt x="259" y="550"/>
                  </a:cubicBezTo>
                  <a:cubicBezTo>
                    <a:pt x="253" y="548"/>
                    <a:pt x="251" y="557"/>
                    <a:pt x="257" y="559"/>
                  </a:cubicBezTo>
                  <a:cubicBezTo>
                    <a:pt x="286" y="571"/>
                    <a:pt x="315" y="575"/>
                    <a:pt x="346" y="574"/>
                  </a:cubicBezTo>
                  <a:cubicBezTo>
                    <a:pt x="368" y="592"/>
                    <a:pt x="392" y="608"/>
                    <a:pt x="417" y="621"/>
                  </a:cubicBezTo>
                  <a:cubicBezTo>
                    <a:pt x="397" y="622"/>
                    <a:pt x="377" y="622"/>
                    <a:pt x="356" y="619"/>
                  </a:cubicBezTo>
                  <a:cubicBezTo>
                    <a:pt x="352" y="619"/>
                    <a:pt x="351" y="626"/>
                    <a:pt x="355" y="627"/>
                  </a:cubicBezTo>
                  <a:cubicBezTo>
                    <a:pt x="384" y="637"/>
                    <a:pt x="416" y="639"/>
                    <a:pt x="446" y="635"/>
                  </a:cubicBezTo>
                  <a:cubicBezTo>
                    <a:pt x="459" y="641"/>
                    <a:pt x="473" y="646"/>
                    <a:pt x="487" y="650"/>
                  </a:cubicBezTo>
                  <a:cubicBezTo>
                    <a:pt x="355" y="677"/>
                    <a:pt x="214" y="635"/>
                    <a:pt x="128" y="526"/>
                  </a:cubicBezTo>
                  <a:close/>
                  <a:moveTo>
                    <a:pt x="477" y="625"/>
                  </a:moveTo>
                  <a:cubicBezTo>
                    <a:pt x="470" y="623"/>
                    <a:pt x="463" y="620"/>
                    <a:pt x="456" y="618"/>
                  </a:cubicBezTo>
                  <a:cubicBezTo>
                    <a:pt x="428" y="598"/>
                    <a:pt x="417" y="567"/>
                    <a:pt x="411" y="535"/>
                  </a:cubicBezTo>
                  <a:cubicBezTo>
                    <a:pt x="410" y="528"/>
                    <a:pt x="402" y="531"/>
                    <a:pt x="401" y="536"/>
                  </a:cubicBezTo>
                  <a:cubicBezTo>
                    <a:pt x="398" y="560"/>
                    <a:pt x="406" y="582"/>
                    <a:pt x="419" y="601"/>
                  </a:cubicBezTo>
                  <a:cubicBezTo>
                    <a:pt x="398" y="590"/>
                    <a:pt x="379" y="578"/>
                    <a:pt x="361" y="564"/>
                  </a:cubicBezTo>
                  <a:cubicBezTo>
                    <a:pt x="361" y="563"/>
                    <a:pt x="360" y="562"/>
                    <a:pt x="360" y="562"/>
                  </a:cubicBezTo>
                  <a:cubicBezTo>
                    <a:pt x="336" y="536"/>
                    <a:pt x="327" y="504"/>
                    <a:pt x="327" y="469"/>
                  </a:cubicBezTo>
                  <a:cubicBezTo>
                    <a:pt x="327" y="463"/>
                    <a:pt x="317" y="461"/>
                    <a:pt x="316" y="468"/>
                  </a:cubicBezTo>
                  <a:cubicBezTo>
                    <a:pt x="312" y="491"/>
                    <a:pt x="316" y="514"/>
                    <a:pt x="325" y="534"/>
                  </a:cubicBezTo>
                  <a:cubicBezTo>
                    <a:pt x="310" y="520"/>
                    <a:pt x="295" y="505"/>
                    <a:pt x="281" y="489"/>
                  </a:cubicBezTo>
                  <a:cubicBezTo>
                    <a:pt x="281" y="489"/>
                    <a:pt x="281" y="488"/>
                    <a:pt x="280" y="488"/>
                  </a:cubicBezTo>
                  <a:cubicBezTo>
                    <a:pt x="261" y="453"/>
                    <a:pt x="258" y="419"/>
                    <a:pt x="262" y="380"/>
                  </a:cubicBezTo>
                  <a:cubicBezTo>
                    <a:pt x="262" y="375"/>
                    <a:pt x="254" y="374"/>
                    <a:pt x="253" y="379"/>
                  </a:cubicBezTo>
                  <a:cubicBezTo>
                    <a:pt x="244" y="405"/>
                    <a:pt x="245" y="432"/>
                    <a:pt x="253" y="458"/>
                  </a:cubicBezTo>
                  <a:cubicBezTo>
                    <a:pt x="235" y="436"/>
                    <a:pt x="218" y="414"/>
                    <a:pt x="202" y="392"/>
                  </a:cubicBezTo>
                  <a:cubicBezTo>
                    <a:pt x="203" y="390"/>
                    <a:pt x="204" y="389"/>
                    <a:pt x="203" y="386"/>
                  </a:cubicBezTo>
                  <a:cubicBezTo>
                    <a:pt x="191" y="353"/>
                    <a:pt x="193" y="322"/>
                    <a:pt x="201" y="288"/>
                  </a:cubicBezTo>
                  <a:cubicBezTo>
                    <a:pt x="202" y="284"/>
                    <a:pt x="195" y="280"/>
                    <a:pt x="192" y="285"/>
                  </a:cubicBezTo>
                  <a:cubicBezTo>
                    <a:pt x="179" y="309"/>
                    <a:pt x="177" y="337"/>
                    <a:pt x="182" y="363"/>
                  </a:cubicBezTo>
                  <a:cubicBezTo>
                    <a:pt x="168" y="340"/>
                    <a:pt x="154" y="317"/>
                    <a:pt x="141" y="293"/>
                  </a:cubicBezTo>
                  <a:cubicBezTo>
                    <a:pt x="142" y="291"/>
                    <a:pt x="142" y="290"/>
                    <a:pt x="142" y="288"/>
                  </a:cubicBezTo>
                  <a:cubicBezTo>
                    <a:pt x="133" y="267"/>
                    <a:pt x="134" y="248"/>
                    <a:pt x="139" y="226"/>
                  </a:cubicBezTo>
                  <a:cubicBezTo>
                    <a:pt x="141" y="221"/>
                    <a:pt x="133" y="217"/>
                    <a:pt x="130" y="222"/>
                  </a:cubicBezTo>
                  <a:cubicBezTo>
                    <a:pt x="125" y="232"/>
                    <a:pt x="123" y="243"/>
                    <a:pt x="122" y="254"/>
                  </a:cubicBezTo>
                  <a:cubicBezTo>
                    <a:pt x="117" y="243"/>
                    <a:pt x="113" y="232"/>
                    <a:pt x="108" y="220"/>
                  </a:cubicBezTo>
                  <a:cubicBezTo>
                    <a:pt x="107" y="217"/>
                    <a:pt x="106" y="215"/>
                    <a:pt x="105" y="212"/>
                  </a:cubicBezTo>
                  <a:cubicBezTo>
                    <a:pt x="108" y="211"/>
                    <a:pt x="111" y="208"/>
                    <a:pt x="109" y="205"/>
                  </a:cubicBezTo>
                  <a:cubicBezTo>
                    <a:pt x="100" y="188"/>
                    <a:pt x="107" y="175"/>
                    <a:pt x="116" y="161"/>
                  </a:cubicBezTo>
                  <a:cubicBezTo>
                    <a:pt x="119" y="157"/>
                    <a:pt x="114" y="154"/>
                    <a:pt x="110" y="155"/>
                  </a:cubicBezTo>
                  <a:cubicBezTo>
                    <a:pt x="101" y="160"/>
                    <a:pt x="96" y="168"/>
                    <a:pt x="94" y="178"/>
                  </a:cubicBezTo>
                  <a:cubicBezTo>
                    <a:pt x="86" y="151"/>
                    <a:pt x="80" y="123"/>
                    <a:pt x="76" y="94"/>
                  </a:cubicBezTo>
                  <a:cubicBezTo>
                    <a:pt x="75" y="89"/>
                    <a:pt x="72" y="68"/>
                    <a:pt x="69" y="52"/>
                  </a:cubicBezTo>
                  <a:cubicBezTo>
                    <a:pt x="69" y="51"/>
                    <a:pt x="70" y="50"/>
                    <a:pt x="70" y="50"/>
                  </a:cubicBezTo>
                  <a:cubicBezTo>
                    <a:pt x="97" y="184"/>
                    <a:pt x="291" y="242"/>
                    <a:pt x="371" y="334"/>
                  </a:cubicBezTo>
                  <a:cubicBezTo>
                    <a:pt x="435" y="408"/>
                    <a:pt x="433" y="489"/>
                    <a:pt x="467" y="574"/>
                  </a:cubicBezTo>
                  <a:cubicBezTo>
                    <a:pt x="478" y="600"/>
                    <a:pt x="494" y="622"/>
                    <a:pt x="516" y="635"/>
                  </a:cubicBezTo>
                  <a:cubicBezTo>
                    <a:pt x="502" y="632"/>
                    <a:pt x="489" y="629"/>
                    <a:pt x="477" y="625"/>
                  </a:cubicBezTo>
                  <a:close/>
                </a:path>
              </a:pathLst>
            </a:custGeom>
            <a:gradFill>
              <a:gsLst>
                <a:gs pos="0">
                  <a:srgbClr val="DCB58D"/>
                </a:gs>
                <a:gs pos="50000">
                  <a:srgbClr val="DAA070"/>
                </a:gs>
                <a:gs pos="100000">
                  <a:srgbClr val="DAA07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6" name="TextBox 24">
              <a:extLst>
                <a:ext uri="{FF2B5EF4-FFF2-40B4-BE49-F238E27FC236}">
                  <a16:creationId xmlns:a16="http://schemas.microsoft.com/office/drawing/2014/main" id="{D5C56CD0-D718-B542-8144-CCDE41FAFB1E}"/>
                </a:ext>
              </a:extLst>
            </p:cNvPr>
            <p:cNvSpPr txBox="1"/>
            <p:nvPr/>
          </p:nvSpPr>
          <p:spPr>
            <a:xfrm>
              <a:off x="5803862" y="4280335"/>
              <a:ext cx="4967407" cy="2492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fr-FR"/>
              </a:defPPr>
              <a:lvl1pPr>
                <a:lnSpc>
                  <a:spcPct val="125000"/>
                </a:lnSpc>
                <a:defRPr sz="1200"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2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Segoe UI" panose="020B0502040204020203" pitchFamily="34" charset="0"/>
                </a:rPr>
                <a:t>Time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Segoe UI" panose="020B0502040204020203" pitchFamily="34" charset="0"/>
                </a:rPr>
                <a:t> is </a:t>
              </a:r>
              <a:r>
                <a:rPr kumimoji="0" lang="en-US" sz="2000" b="0" i="0" u="sng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Segoe UI" panose="020B0502040204020203" pitchFamily="34" charset="0"/>
                </a:rPr>
                <a:t>money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Segoe UI" panose="020B0502040204020203" pitchFamily="34" charset="0"/>
                </a:rPr>
                <a:t> for everyone’s life.</a:t>
              </a:r>
            </a:p>
          </p:txBody>
        </p:sp>
      </p:grpSp>
      <p:sp>
        <p:nvSpPr>
          <p:cNvPr id="28" name="矩形: 圆角 30">
            <a:extLst>
              <a:ext uri="{FF2B5EF4-FFF2-40B4-BE49-F238E27FC236}">
                <a16:creationId xmlns:a16="http://schemas.microsoft.com/office/drawing/2014/main" id="{DB8EB534-7CE8-AE45-8F18-F827B461D77A}"/>
              </a:ext>
            </a:extLst>
          </p:cNvPr>
          <p:cNvSpPr/>
          <p:nvPr/>
        </p:nvSpPr>
        <p:spPr>
          <a:xfrm>
            <a:off x="815070" y="1824979"/>
            <a:ext cx="3810141" cy="558819"/>
          </a:xfrm>
          <a:prstGeom prst="roundRect">
            <a:avLst/>
          </a:prstGeom>
          <a:gradFill>
            <a:gsLst>
              <a:gs pos="0">
                <a:srgbClr val="131418"/>
              </a:gs>
              <a:gs pos="100000">
                <a:srgbClr val="1C1D20"/>
              </a:gs>
            </a:gsLst>
            <a:lin ang="2640000" scaled="0"/>
          </a:gradFill>
          <a:ln>
            <a:noFill/>
          </a:ln>
          <a:effectLst>
            <a:outerShdw blurRad="381000" sx="102000" sy="102000" algn="ctr" rotWithShape="0">
              <a:schemeClr val="tx1">
                <a:lumMod val="90000"/>
                <a:lumOff val="1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47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640000" scaled="0"/>
                </a:gra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Conceptual Metaphor theory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34700">
                    <a:srgbClr val="DAA070"/>
                  </a:gs>
                  <a:gs pos="0">
                    <a:srgbClr val="DCB58D"/>
                  </a:gs>
                  <a:gs pos="100000">
                    <a:srgbClr val="E6C3A0"/>
                  </a:gs>
                </a:gsLst>
                <a:lin ang="2640000" scaled="0"/>
              </a:gra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29759269-494E-084B-8BC6-375ECD4C4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接箭头连接符 28">
            <a:extLst>
              <a:ext uri="{FF2B5EF4-FFF2-40B4-BE49-F238E27FC236}">
                <a16:creationId xmlns:a16="http://schemas.microsoft.com/office/drawing/2014/main" id="{F03037AF-1BDD-2645-B830-A9E8BACC0637}"/>
              </a:ext>
            </a:extLst>
          </p:cNvPr>
          <p:cNvCxnSpPr>
            <a:cxnSpLocks/>
          </p:cNvCxnSpPr>
          <p:nvPr/>
        </p:nvCxnSpPr>
        <p:spPr>
          <a:xfrm>
            <a:off x="4524921" y="3691453"/>
            <a:ext cx="0" cy="890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8DED288-D64D-414D-92DE-5617BDE4FBAE}"/>
              </a:ext>
            </a:extLst>
          </p:cNvPr>
          <p:cNvCxnSpPr/>
          <p:nvPr/>
        </p:nvCxnSpPr>
        <p:spPr>
          <a:xfrm>
            <a:off x="5507562" y="3691453"/>
            <a:ext cx="0" cy="54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845D3033-9A02-E647-8299-9DF97F311241}"/>
              </a:ext>
            </a:extLst>
          </p:cNvPr>
          <p:cNvSpPr txBox="1"/>
          <p:nvPr/>
        </p:nvSpPr>
        <p:spPr>
          <a:xfrm>
            <a:off x="3990882" y="4711112"/>
            <a:ext cx="2429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abstract target domain </a:t>
            </a:r>
            <a:endParaRPr lang="zh-CN" altLang="en-US" sz="16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A964047-A0CC-A448-B47A-36B8DDA238D1}"/>
              </a:ext>
            </a:extLst>
          </p:cNvPr>
          <p:cNvSpPr txBox="1"/>
          <p:nvPr/>
        </p:nvSpPr>
        <p:spPr>
          <a:xfrm>
            <a:off x="5110301" y="4281626"/>
            <a:ext cx="26206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concrete source domain </a:t>
            </a:r>
            <a:endParaRPr lang="zh-CN" altLang="en-US" sz="1600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818364F-A62E-40A9-84F2-4F9215A8157F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1BD9146-865C-44CE-836E-2CEF40C16BD5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34" name="直接连接符 68">
              <a:extLst>
                <a:ext uri="{FF2B5EF4-FFF2-40B4-BE49-F238E27FC236}">
                  <a16:creationId xmlns:a16="http://schemas.microsoft.com/office/drawing/2014/main" id="{8F1EE659-6933-4E00-97CB-9BA048747376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CD1A928-B109-4D76-BB1F-0CABA59553D8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62337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A5257F3-7A58-3941-A9D5-30C105F94D00}"/>
              </a:ext>
            </a:extLst>
          </p:cNvPr>
          <p:cNvGrpSpPr/>
          <p:nvPr/>
        </p:nvGrpSpPr>
        <p:grpSpPr>
          <a:xfrm>
            <a:off x="263905" y="3752487"/>
            <a:ext cx="3444830" cy="1573981"/>
            <a:chOff x="5541947" y="4101391"/>
            <a:chExt cx="5491237" cy="1654169"/>
          </a:xfrm>
        </p:grpSpPr>
        <p:sp>
          <p:nvSpPr>
            <p:cNvPr id="24" name="矩形: 圆角 33">
              <a:extLst>
                <a:ext uri="{FF2B5EF4-FFF2-40B4-BE49-F238E27FC236}">
                  <a16:creationId xmlns:a16="http://schemas.microsoft.com/office/drawing/2014/main" id="{9519B149-3F16-AB45-A41E-A2D525B6B586}"/>
                </a:ext>
              </a:extLst>
            </p:cNvPr>
            <p:cNvSpPr/>
            <p:nvPr/>
          </p:nvSpPr>
          <p:spPr>
            <a:xfrm>
              <a:off x="5541947" y="4113980"/>
              <a:ext cx="5491237" cy="1641580"/>
            </a:xfrm>
            <a:prstGeom prst="roundRect">
              <a:avLst>
                <a:gd name="adj" fmla="val 13463"/>
              </a:avLst>
            </a:prstGeom>
            <a:solidFill>
              <a:srgbClr val="1314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/>
                <a:cs typeface="+mn-cs"/>
              </a:endParaRPr>
            </a:p>
          </p:txBody>
        </p:sp>
        <p:sp>
          <p:nvSpPr>
            <p:cNvPr id="25" name="leaf_70892">
              <a:extLst>
                <a:ext uri="{FF2B5EF4-FFF2-40B4-BE49-F238E27FC236}">
                  <a16:creationId xmlns:a16="http://schemas.microsoft.com/office/drawing/2014/main" id="{D0D579E7-C286-284A-B1A8-33E8B077EBE2}"/>
                </a:ext>
              </a:extLst>
            </p:cNvPr>
            <p:cNvSpPr>
              <a:spLocks noChangeAspect="1"/>
            </p:cNvSpPr>
            <p:nvPr/>
          </p:nvSpPr>
          <p:spPr bwMode="auto">
            <a:xfrm rot="7200000">
              <a:off x="5540184" y="4126799"/>
              <a:ext cx="315355" cy="264540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  <a:gd name="T82" fmla="*/ 372171 w 604011"/>
                <a:gd name="T83" fmla="*/ 372171 w 604011"/>
                <a:gd name="T84" fmla="*/ 372171 w 604011"/>
                <a:gd name="T85" fmla="*/ 372171 w 604011"/>
                <a:gd name="T86" fmla="*/ 372171 w 604011"/>
                <a:gd name="T87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9" h="711">
                  <a:moveTo>
                    <a:pt x="595" y="492"/>
                  </a:moveTo>
                  <a:cubicBezTo>
                    <a:pt x="593" y="498"/>
                    <a:pt x="601" y="502"/>
                    <a:pt x="605" y="498"/>
                  </a:cubicBezTo>
                  <a:cubicBezTo>
                    <a:pt x="636" y="466"/>
                    <a:pt x="659" y="469"/>
                    <a:pt x="675" y="508"/>
                  </a:cubicBezTo>
                  <a:cubicBezTo>
                    <a:pt x="706" y="527"/>
                    <a:pt x="711" y="551"/>
                    <a:pt x="690" y="581"/>
                  </a:cubicBezTo>
                  <a:cubicBezTo>
                    <a:pt x="676" y="608"/>
                    <a:pt x="646" y="625"/>
                    <a:pt x="619" y="632"/>
                  </a:cubicBezTo>
                  <a:cubicBezTo>
                    <a:pt x="604" y="637"/>
                    <a:pt x="589" y="639"/>
                    <a:pt x="573" y="639"/>
                  </a:cubicBezTo>
                  <a:cubicBezTo>
                    <a:pt x="572" y="635"/>
                    <a:pt x="570" y="632"/>
                    <a:pt x="565" y="632"/>
                  </a:cubicBezTo>
                  <a:cubicBezTo>
                    <a:pt x="562" y="632"/>
                    <a:pt x="560" y="632"/>
                    <a:pt x="558" y="632"/>
                  </a:cubicBezTo>
                  <a:cubicBezTo>
                    <a:pt x="556" y="631"/>
                    <a:pt x="555" y="631"/>
                    <a:pt x="553" y="631"/>
                  </a:cubicBezTo>
                  <a:cubicBezTo>
                    <a:pt x="464" y="617"/>
                    <a:pt x="469" y="479"/>
                    <a:pt x="440" y="414"/>
                  </a:cubicBezTo>
                  <a:cubicBezTo>
                    <a:pt x="420" y="368"/>
                    <a:pt x="390" y="327"/>
                    <a:pt x="353" y="293"/>
                  </a:cubicBezTo>
                  <a:cubicBezTo>
                    <a:pt x="254" y="204"/>
                    <a:pt x="111" y="158"/>
                    <a:pt x="75" y="19"/>
                  </a:cubicBezTo>
                  <a:cubicBezTo>
                    <a:pt x="76" y="18"/>
                    <a:pt x="76" y="18"/>
                    <a:pt x="76" y="17"/>
                  </a:cubicBezTo>
                  <a:cubicBezTo>
                    <a:pt x="76" y="14"/>
                    <a:pt x="75" y="12"/>
                    <a:pt x="73" y="11"/>
                  </a:cubicBezTo>
                  <a:cubicBezTo>
                    <a:pt x="73" y="9"/>
                    <a:pt x="72" y="8"/>
                    <a:pt x="72" y="6"/>
                  </a:cubicBezTo>
                  <a:cubicBezTo>
                    <a:pt x="71" y="0"/>
                    <a:pt x="62" y="2"/>
                    <a:pt x="62" y="7"/>
                  </a:cubicBezTo>
                  <a:cubicBezTo>
                    <a:pt x="61" y="14"/>
                    <a:pt x="61" y="20"/>
                    <a:pt x="61" y="27"/>
                  </a:cubicBezTo>
                  <a:cubicBezTo>
                    <a:pt x="9" y="197"/>
                    <a:pt x="0" y="411"/>
                    <a:pt x="124" y="553"/>
                  </a:cubicBezTo>
                  <a:cubicBezTo>
                    <a:pt x="224" y="669"/>
                    <a:pt x="393" y="711"/>
                    <a:pt x="536" y="660"/>
                  </a:cubicBezTo>
                  <a:cubicBezTo>
                    <a:pt x="620" y="669"/>
                    <a:pt x="728" y="641"/>
                    <a:pt x="728" y="539"/>
                  </a:cubicBezTo>
                  <a:cubicBezTo>
                    <a:pt x="729" y="468"/>
                    <a:pt x="626" y="410"/>
                    <a:pt x="595" y="492"/>
                  </a:cubicBezTo>
                  <a:close/>
                  <a:moveTo>
                    <a:pt x="128" y="526"/>
                  </a:moveTo>
                  <a:cubicBezTo>
                    <a:pt x="28" y="398"/>
                    <a:pt x="38" y="232"/>
                    <a:pt x="64" y="80"/>
                  </a:cubicBezTo>
                  <a:cubicBezTo>
                    <a:pt x="68" y="119"/>
                    <a:pt x="77" y="157"/>
                    <a:pt x="89" y="194"/>
                  </a:cubicBezTo>
                  <a:cubicBezTo>
                    <a:pt x="80" y="190"/>
                    <a:pt x="71" y="185"/>
                    <a:pt x="63" y="179"/>
                  </a:cubicBezTo>
                  <a:cubicBezTo>
                    <a:pt x="60" y="178"/>
                    <a:pt x="57" y="182"/>
                    <a:pt x="59" y="184"/>
                  </a:cubicBezTo>
                  <a:cubicBezTo>
                    <a:pt x="69" y="194"/>
                    <a:pt x="81" y="202"/>
                    <a:pt x="93" y="208"/>
                  </a:cubicBezTo>
                  <a:cubicBezTo>
                    <a:pt x="101" y="232"/>
                    <a:pt x="111" y="255"/>
                    <a:pt x="122" y="278"/>
                  </a:cubicBezTo>
                  <a:cubicBezTo>
                    <a:pt x="106" y="272"/>
                    <a:pt x="91" y="264"/>
                    <a:pt x="76" y="255"/>
                  </a:cubicBezTo>
                  <a:cubicBezTo>
                    <a:pt x="71" y="251"/>
                    <a:pt x="66" y="259"/>
                    <a:pt x="71" y="263"/>
                  </a:cubicBezTo>
                  <a:cubicBezTo>
                    <a:pt x="89" y="276"/>
                    <a:pt x="109" y="287"/>
                    <a:pt x="130" y="294"/>
                  </a:cubicBezTo>
                  <a:cubicBezTo>
                    <a:pt x="144" y="323"/>
                    <a:pt x="160" y="350"/>
                    <a:pt x="177" y="377"/>
                  </a:cubicBezTo>
                  <a:cubicBezTo>
                    <a:pt x="169" y="375"/>
                    <a:pt x="161" y="372"/>
                    <a:pt x="154" y="369"/>
                  </a:cubicBezTo>
                  <a:cubicBezTo>
                    <a:pt x="143" y="363"/>
                    <a:pt x="134" y="356"/>
                    <a:pt x="123" y="351"/>
                  </a:cubicBezTo>
                  <a:cubicBezTo>
                    <a:pt x="121" y="350"/>
                    <a:pt x="119" y="353"/>
                    <a:pt x="120" y="355"/>
                  </a:cubicBezTo>
                  <a:cubicBezTo>
                    <a:pt x="133" y="377"/>
                    <a:pt x="163" y="389"/>
                    <a:pt x="188" y="393"/>
                  </a:cubicBezTo>
                  <a:cubicBezTo>
                    <a:pt x="191" y="399"/>
                    <a:pt x="195" y="404"/>
                    <a:pt x="199" y="410"/>
                  </a:cubicBezTo>
                  <a:cubicBezTo>
                    <a:pt x="215" y="432"/>
                    <a:pt x="232" y="455"/>
                    <a:pt x="251" y="477"/>
                  </a:cubicBezTo>
                  <a:cubicBezTo>
                    <a:pt x="226" y="470"/>
                    <a:pt x="202" y="461"/>
                    <a:pt x="178" y="451"/>
                  </a:cubicBezTo>
                  <a:cubicBezTo>
                    <a:pt x="173" y="450"/>
                    <a:pt x="171" y="456"/>
                    <a:pt x="175" y="458"/>
                  </a:cubicBezTo>
                  <a:cubicBezTo>
                    <a:pt x="202" y="476"/>
                    <a:pt x="235" y="488"/>
                    <a:pt x="267" y="496"/>
                  </a:cubicBezTo>
                  <a:cubicBezTo>
                    <a:pt x="286" y="519"/>
                    <a:pt x="307" y="541"/>
                    <a:pt x="330" y="560"/>
                  </a:cubicBezTo>
                  <a:cubicBezTo>
                    <a:pt x="306" y="560"/>
                    <a:pt x="282" y="556"/>
                    <a:pt x="259" y="550"/>
                  </a:cubicBezTo>
                  <a:cubicBezTo>
                    <a:pt x="253" y="548"/>
                    <a:pt x="251" y="557"/>
                    <a:pt x="257" y="559"/>
                  </a:cubicBezTo>
                  <a:cubicBezTo>
                    <a:pt x="286" y="571"/>
                    <a:pt x="315" y="575"/>
                    <a:pt x="346" y="574"/>
                  </a:cubicBezTo>
                  <a:cubicBezTo>
                    <a:pt x="368" y="592"/>
                    <a:pt x="392" y="608"/>
                    <a:pt x="417" y="621"/>
                  </a:cubicBezTo>
                  <a:cubicBezTo>
                    <a:pt x="397" y="622"/>
                    <a:pt x="377" y="622"/>
                    <a:pt x="356" y="619"/>
                  </a:cubicBezTo>
                  <a:cubicBezTo>
                    <a:pt x="352" y="619"/>
                    <a:pt x="351" y="626"/>
                    <a:pt x="355" y="627"/>
                  </a:cubicBezTo>
                  <a:cubicBezTo>
                    <a:pt x="384" y="637"/>
                    <a:pt x="416" y="639"/>
                    <a:pt x="446" y="635"/>
                  </a:cubicBezTo>
                  <a:cubicBezTo>
                    <a:pt x="459" y="641"/>
                    <a:pt x="473" y="646"/>
                    <a:pt x="487" y="650"/>
                  </a:cubicBezTo>
                  <a:cubicBezTo>
                    <a:pt x="355" y="677"/>
                    <a:pt x="214" y="635"/>
                    <a:pt x="128" y="526"/>
                  </a:cubicBezTo>
                  <a:close/>
                  <a:moveTo>
                    <a:pt x="477" y="625"/>
                  </a:moveTo>
                  <a:cubicBezTo>
                    <a:pt x="470" y="623"/>
                    <a:pt x="463" y="620"/>
                    <a:pt x="456" y="618"/>
                  </a:cubicBezTo>
                  <a:cubicBezTo>
                    <a:pt x="428" y="598"/>
                    <a:pt x="417" y="567"/>
                    <a:pt x="411" y="535"/>
                  </a:cubicBezTo>
                  <a:cubicBezTo>
                    <a:pt x="410" y="528"/>
                    <a:pt x="402" y="531"/>
                    <a:pt x="401" y="536"/>
                  </a:cubicBezTo>
                  <a:cubicBezTo>
                    <a:pt x="398" y="560"/>
                    <a:pt x="406" y="582"/>
                    <a:pt x="419" y="601"/>
                  </a:cubicBezTo>
                  <a:cubicBezTo>
                    <a:pt x="398" y="590"/>
                    <a:pt x="379" y="578"/>
                    <a:pt x="361" y="564"/>
                  </a:cubicBezTo>
                  <a:cubicBezTo>
                    <a:pt x="361" y="563"/>
                    <a:pt x="360" y="562"/>
                    <a:pt x="360" y="562"/>
                  </a:cubicBezTo>
                  <a:cubicBezTo>
                    <a:pt x="336" y="536"/>
                    <a:pt x="327" y="504"/>
                    <a:pt x="327" y="469"/>
                  </a:cubicBezTo>
                  <a:cubicBezTo>
                    <a:pt x="327" y="463"/>
                    <a:pt x="317" y="461"/>
                    <a:pt x="316" y="468"/>
                  </a:cubicBezTo>
                  <a:cubicBezTo>
                    <a:pt x="312" y="491"/>
                    <a:pt x="316" y="514"/>
                    <a:pt x="325" y="534"/>
                  </a:cubicBezTo>
                  <a:cubicBezTo>
                    <a:pt x="310" y="520"/>
                    <a:pt x="295" y="505"/>
                    <a:pt x="281" y="489"/>
                  </a:cubicBezTo>
                  <a:cubicBezTo>
                    <a:pt x="281" y="489"/>
                    <a:pt x="281" y="488"/>
                    <a:pt x="280" y="488"/>
                  </a:cubicBezTo>
                  <a:cubicBezTo>
                    <a:pt x="261" y="453"/>
                    <a:pt x="258" y="419"/>
                    <a:pt x="262" y="380"/>
                  </a:cubicBezTo>
                  <a:cubicBezTo>
                    <a:pt x="262" y="375"/>
                    <a:pt x="254" y="374"/>
                    <a:pt x="253" y="379"/>
                  </a:cubicBezTo>
                  <a:cubicBezTo>
                    <a:pt x="244" y="405"/>
                    <a:pt x="245" y="432"/>
                    <a:pt x="253" y="458"/>
                  </a:cubicBezTo>
                  <a:cubicBezTo>
                    <a:pt x="235" y="436"/>
                    <a:pt x="218" y="414"/>
                    <a:pt x="202" y="392"/>
                  </a:cubicBezTo>
                  <a:cubicBezTo>
                    <a:pt x="203" y="390"/>
                    <a:pt x="204" y="389"/>
                    <a:pt x="203" y="386"/>
                  </a:cubicBezTo>
                  <a:cubicBezTo>
                    <a:pt x="191" y="353"/>
                    <a:pt x="193" y="322"/>
                    <a:pt x="201" y="288"/>
                  </a:cubicBezTo>
                  <a:cubicBezTo>
                    <a:pt x="202" y="284"/>
                    <a:pt x="195" y="280"/>
                    <a:pt x="192" y="285"/>
                  </a:cubicBezTo>
                  <a:cubicBezTo>
                    <a:pt x="179" y="309"/>
                    <a:pt x="177" y="337"/>
                    <a:pt x="182" y="363"/>
                  </a:cubicBezTo>
                  <a:cubicBezTo>
                    <a:pt x="168" y="340"/>
                    <a:pt x="154" y="317"/>
                    <a:pt x="141" y="293"/>
                  </a:cubicBezTo>
                  <a:cubicBezTo>
                    <a:pt x="142" y="291"/>
                    <a:pt x="142" y="290"/>
                    <a:pt x="142" y="288"/>
                  </a:cubicBezTo>
                  <a:cubicBezTo>
                    <a:pt x="133" y="267"/>
                    <a:pt x="134" y="248"/>
                    <a:pt x="139" y="226"/>
                  </a:cubicBezTo>
                  <a:cubicBezTo>
                    <a:pt x="141" y="221"/>
                    <a:pt x="133" y="217"/>
                    <a:pt x="130" y="222"/>
                  </a:cubicBezTo>
                  <a:cubicBezTo>
                    <a:pt x="125" y="232"/>
                    <a:pt x="123" y="243"/>
                    <a:pt x="122" y="254"/>
                  </a:cubicBezTo>
                  <a:cubicBezTo>
                    <a:pt x="117" y="243"/>
                    <a:pt x="113" y="232"/>
                    <a:pt x="108" y="220"/>
                  </a:cubicBezTo>
                  <a:cubicBezTo>
                    <a:pt x="107" y="217"/>
                    <a:pt x="106" y="215"/>
                    <a:pt x="105" y="212"/>
                  </a:cubicBezTo>
                  <a:cubicBezTo>
                    <a:pt x="108" y="211"/>
                    <a:pt x="111" y="208"/>
                    <a:pt x="109" y="205"/>
                  </a:cubicBezTo>
                  <a:cubicBezTo>
                    <a:pt x="100" y="188"/>
                    <a:pt x="107" y="175"/>
                    <a:pt x="116" y="161"/>
                  </a:cubicBezTo>
                  <a:cubicBezTo>
                    <a:pt x="119" y="157"/>
                    <a:pt x="114" y="154"/>
                    <a:pt x="110" y="155"/>
                  </a:cubicBezTo>
                  <a:cubicBezTo>
                    <a:pt x="101" y="160"/>
                    <a:pt x="96" y="168"/>
                    <a:pt x="94" y="178"/>
                  </a:cubicBezTo>
                  <a:cubicBezTo>
                    <a:pt x="86" y="151"/>
                    <a:pt x="80" y="123"/>
                    <a:pt x="76" y="94"/>
                  </a:cubicBezTo>
                  <a:cubicBezTo>
                    <a:pt x="75" y="89"/>
                    <a:pt x="72" y="68"/>
                    <a:pt x="69" y="52"/>
                  </a:cubicBezTo>
                  <a:cubicBezTo>
                    <a:pt x="69" y="51"/>
                    <a:pt x="70" y="50"/>
                    <a:pt x="70" y="50"/>
                  </a:cubicBezTo>
                  <a:cubicBezTo>
                    <a:pt x="97" y="184"/>
                    <a:pt x="291" y="242"/>
                    <a:pt x="371" y="334"/>
                  </a:cubicBezTo>
                  <a:cubicBezTo>
                    <a:pt x="435" y="408"/>
                    <a:pt x="433" y="489"/>
                    <a:pt x="467" y="574"/>
                  </a:cubicBezTo>
                  <a:cubicBezTo>
                    <a:pt x="478" y="600"/>
                    <a:pt x="494" y="622"/>
                    <a:pt x="516" y="635"/>
                  </a:cubicBezTo>
                  <a:cubicBezTo>
                    <a:pt x="502" y="632"/>
                    <a:pt x="489" y="629"/>
                    <a:pt x="477" y="625"/>
                  </a:cubicBezTo>
                  <a:close/>
                </a:path>
              </a:pathLst>
            </a:custGeom>
            <a:gradFill>
              <a:gsLst>
                <a:gs pos="0">
                  <a:srgbClr val="DCB58D"/>
                </a:gs>
                <a:gs pos="50000">
                  <a:srgbClr val="DAA070"/>
                </a:gs>
                <a:gs pos="100000">
                  <a:srgbClr val="DAA070"/>
                </a:gs>
              </a:gsLst>
              <a:lin ang="0" scaled="0"/>
            </a:gradFill>
            <a:ln>
              <a:noFill/>
            </a:ln>
          </p:spPr>
        </p:sp>
      </p:grpSp>
      <p:sp>
        <p:nvSpPr>
          <p:cNvPr id="28" name="矩形: 圆角 30">
            <a:extLst>
              <a:ext uri="{FF2B5EF4-FFF2-40B4-BE49-F238E27FC236}">
                <a16:creationId xmlns:a16="http://schemas.microsoft.com/office/drawing/2014/main" id="{DB8EB534-7CE8-AE45-8F18-F827B461D77A}"/>
              </a:ext>
            </a:extLst>
          </p:cNvPr>
          <p:cNvSpPr/>
          <p:nvPr/>
        </p:nvSpPr>
        <p:spPr>
          <a:xfrm>
            <a:off x="363636" y="2827547"/>
            <a:ext cx="3247937" cy="521588"/>
          </a:xfrm>
          <a:prstGeom prst="roundRect">
            <a:avLst/>
          </a:prstGeom>
          <a:gradFill>
            <a:gsLst>
              <a:gs pos="0">
                <a:srgbClr val="131418"/>
              </a:gs>
              <a:gs pos="100000">
                <a:srgbClr val="1C1D20"/>
              </a:gs>
            </a:gsLst>
            <a:lin ang="2640000" scaled="0"/>
          </a:gradFill>
          <a:ln>
            <a:noFill/>
          </a:ln>
          <a:effectLst>
            <a:outerShdw blurRad="381000" sx="102000" sy="102000" algn="ctr" rotWithShape="0">
              <a:schemeClr val="tx1">
                <a:lumMod val="90000"/>
                <a:lumOff val="1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47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640000" scaled="0"/>
                </a:gra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Metaphor Identification Procedure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34700">
                    <a:srgbClr val="DAA070"/>
                  </a:gs>
                  <a:gs pos="0">
                    <a:srgbClr val="DCB58D"/>
                  </a:gs>
                  <a:gs pos="100000">
                    <a:srgbClr val="E6C3A0"/>
                  </a:gs>
                </a:gsLst>
                <a:lin ang="2640000" scaled="0"/>
              </a:gra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A914793-5DDA-4B43-95DF-599677145FE6}"/>
              </a:ext>
            </a:extLst>
          </p:cNvPr>
          <p:cNvSpPr txBox="1"/>
          <p:nvPr/>
        </p:nvSpPr>
        <p:spPr>
          <a:xfrm>
            <a:off x="535124" y="4099683"/>
            <a:ext cx="318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Metaphor appears when literal meaning of a word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contrasts with the context meaning</a:t>
            </a:r>
            <a:r>
              <a:rPr lang="en-US" altLang="zh-CN" sz="16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F0EFD09-C824-4689-A884-39D52C6C4819}"/>
              </a:ext>
            </a:extLst>
          </p:cNvPr>
          <p:cNvGrpSpPr/>
          <p:nvPr/>
        </p:nvGrpSpPr>
        <p:grpSpPr>
          <a:xfrm>
            <a:off x="4070802" y="3736523"/>
            <a:ext cx="3614673" cy="1651795"/>
            <a:chOff x="5541947" y="4101391"/>
            <a:chExt cx="5491237" cy="1654169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BE54C7A8-CF63-4DD3-B874-D7F85E2ED1EC}"/>
                </a:ext>
              </a:extLst>
            </p:cNvPr>
            <p:cNvSpPr/>
            <p:nvPr/>
          </p:nvSpPr>
          <p:spPr>
            <a:xfrm>
              <a:off x="5541947" y="4113980"/>
              <a:ext cx="5491237" cy="1641580"/>
            </a:xfrm>
            <a:prstGeom prst="roundRect">
              <a:avLst>
                <a:gd name="adj" fmla="val 13463"/>
              </a:avLst>
            </a:prstGeom>
            <a:solidFill>
              <a:srgbClr val="1314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/>
                <a:cs typeface="+mn-cs"/>
              </a:endParaRPr>
            </a:p>
          </p:txBody>
        </p:sp>
        <p:sp>
          <p:nvSpPr>
            <p:cNvPr id="36" name="leaf_70892">
              <a:extLst>
                <a:ext uri="{FF2B5EF4-FFF2-40B4-BE49-F238E27FC236}">
                  <a16:creationId xmlns:a16="http://schemas.microsoft.com/office/drawing/2014/main" id="{688E7BEF-387B-4687-B4DC-B871B08D9872}"/>
                </a:ext>
              </a:extLst>
            </p:cNvPr>
            <p:cNvSpPr>
              <a:spLocks noChangeAspect="1"/>
            </p:cNvSpPr>
            <p:nvPr/>
          </p:nvSpPr>
          <p:spPr bwMode="auto">
            <a:xfrm rot="7200000">
              <a:off x="5540184" y="4126799"/>
              <a:ext cx="315355" cy="264540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  <a:gd name="T82" fmla="*/ 372171 w 604011"/>
                <a:gd name="T83" fmla="*/ 372171 w 604011"/>
                <a:gd name="T84" fmla="*/ 372171 w 604011"/>
                <a:gd name="T85" fmla="*/ 372171 w 604011"/>
                <a:gd name="T86" fmla="*/ 372171 w 604011"/>
                <a:gd name="T87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9" h="711">
                  <a:moveTo>
                    <a:pt x="595" y="492"/>
                  </a:moveTo>
                  <a:cubicBezTo>
                    <a:pt x="593" y="498"/>
                    <a:pt x="601" y="502"/>
                    <a:pt x="605" y="498"/>
                  </a:cubicBezTo>
                  <a:cubicBezTo>
                    <a:pt x="636" y="466"/>
                    <a:pt x="659" y="469"/>
                    <a:pt x="675" y="508"/>
                  </a:cubicBezTo>
                  <a:cubicBezTo>
                    <a:pt x="706" y="527"/>
                    <a:pt x="711" y="551"/>
                    <a:pt x="690" y="581"/>
                  </a:cubicBezTo>
                  <a:cubicBezTo>
                    <a:pt x="676" y="608"/>
                    <a:pt x="646" y="625"/>
                    <a:pt x="619" y="632"/>
                  </a:cubicBezTo>
                  <a:cubicBezTo>
                    <a:pt x="604" y="637"/>
                    <a:pt x="589" y="639"/>
                    <a:pt x="573" y="639"/>
                  </a:cubicBezTo>
                  <a:cubicBezTo>
                    <a:pt x="572" y="635"/>
                    <a:pt x="570" y="632"/>
                    <a:pt x="565" y="632"/>
                  </a:cubicBezTo>
                  <a:cubicBezTo>
                    <a:pt x="562" y="632"/>
                    <a:pt x="560" y="632"/>
                    <a:pt x="558" y="632"/>
                  </a:cubicBezTo>
                  <a:cubicBezTo>
                    <a:pt x="556" y="631"/>
                    <a:pt x="555" y="631"/>
                    <a:pt x="553" y="631"/>
                  </a:cubicBezTo>
                  <a:cubicBezTo>
                    <a:pt x="464" y="617"/>
                    <a:pt x="469" y="479"/>
                    <a:pt x="440" y="414"/>
                  </a:cubicBezTo>
                  <a:cubicBezTo>
                    <a:pt x="420" y="368"/>
                    <a:pt x="390" y="327"/>
                    <a:pt x="353" y="293"/>
                  </a:cubicBezTo>
                  <a:cubicBezTo>
                    <a:pt x="254" y="204"/>
                    <a:pt x="111" y="158"/>
                    <a:pt x="75" y="19"/>
                  </a:cubicBezTo>
                  <a:cubicBezTo>
                    <a:pt x="76" y="18"/>
                    <a:pt x="76" y="18"/>
                    <a:pt x="76" y="17"/>
                  </a:cubicBezTo>
                  <a:cubicBezTo>
                    <a:pt x="76" y="14"/>
                    <a:pt x="75" y="12"/>
                    <a:pt x="73" y="11"/>
                  </a:cubicBezTo>
                  <a:cubicBezTo>
                    <a:pt x="73" y="9"/>
                    <a:pt x="72" y="8"/>
                    <a:pt x="72" y="6"/>
                  </a:cubicBezTo>
                  <a:cubicBezTo>
                    <a:pt x="71" y="0"/>
                    <a:pt x="62" y="2"/>
                    <a:pt x="62" y="7"/>
                  </a:cubicBezTo>
                  <a:cubicBezTo>
                    <a:pt x="61" y="14"/>
                    <a:pt x="61" y="20"/>
                    <a:pt x="61" y="27"/>
                  </a:cubicBezTo>
                  <a:cubicBezTo>
                    <a:pt x="9" y="197"/>
                    <a:pt x="0" y="411"/>
                    <a:pt x="124" y="553"/>
                  </a:cubicBezTo>
                  <a:cubicBezTo>
                    <a:pt x="224" y="669"/>
                    <a:pt x="393" y="711"/>
                    <a:pt x="536" y="660"/>
                  </a:cubicBezTo>
                  <a:cubicBezTo>
                    <a:pt x="620" y="669"/>
                    <a:pt x="728" y="641"/>
                    <a:pt x="728" y="539"/>
                  </a:cubicBezTo>
                  <a:cubicBezTo>
                    <a:pt x="729" y="468"/>
                    <a:pt x="626" y="410"/>
                    <a:pt x="595" y="492"/>
                  </a:cubicBezTo>
                  <a:close/>
                  <a:moveTo>
                    <a:pt x="128" y="526"/>
                  </a:moveTo>
                  <a:cubicBezTo>
                    <a:pt x="28" y="398"/>
                    <a:pt x="38" y="232"/>
                    <a:pt x="64" y="80"/>
                  </a:cubicBezTo>
                  <a:cubicBezTo>
                    <a:pt x="68" y="119"/>
                    <a:pt x="77" y="157"/>
                    <a:pt x="89" y="194"/>
                  </a:cubicBezTo>
                  <a:cubicBezTo>
                    <a:pt x="80" y="190"/>
                    <a:pt x="71" y="185"/>
                    <a:pt x="63" y="179"/>
                  </a:cubicBezTo>
                  <a:cubicBezTo>
                    <a:pt x="60" y="178"/>
                    <a:pt x="57" y="182"/>
                    <a:pt x="59" y="184"/>
                  </a:cubicBezTo>
                  <a:cubicBezTo>
                    <a:pt x="69" y="194"/>
                    <a:pt x="81" y="202"/>
                    <a:pt x="93" y="208"/>
                  </a:cubicBezTo>
                  <a:cubicBezTo>
                    <a:pt x="101" y="232"/>
                    <a:pt x="111" y="255"/>
                    <a:pt x="122" y="278"/>
                  </a:cubicBezTo>
                  <a:cubicBezTo>
                    <a:pt x="106" y="272"/>
                    <a:pt x="91" y="264"/>
                    <a:pt x="76" y="255"/>
                  </a:cubicBezTo>
                  <a:cubicBezTo>
                    <a:pt x="71" y="251"/>
                    <a:pt x="66" y="259"/>
                    <a:pt x="71" y="263"/>
                  </a:cubicBezTo>
                  <a:cubicBezTo>
                    <a:pt x="89" y="276"/>
                    <a:pt x="109" y="287"/>
                    <a:pt x="130" y="294"/>
                  </a:cubicBezTo>
                  <a:cubicBezTo>
                    <a:pt x="144" y="323"/>
                    <a:pt x="160" y="350"/>
                    <a:pt x="177" y="377"/>
                  </a:cubicBezTo>
                  <a:cubicBezTo>
                    <a:pt x="169" y="375"/>
                    <a:pt x="161" y="372"/>
                    <a:pt x="154" y="369"/>
                  </a:cubicBezTo>
                  <a:cubicBezTo>
                    <a:pt x="143" y="363"/>
                    <a:pt x="134" y="356"/>
                    <a:pt x="123" y="351"/>
                  </a:cubicBezTo>
                  <a:cubicBezTo>
                    <a:pt x="121" y="350"/>
                    <a:pt x="119" y="353"/>
                    <a:pt x="120" y="355"/>
                  </a:cubicBezTo>
                  <a:cubicBezTo>
                    <a:pt x="133" y="377"/>
                    <a:pt x="163" y="389"/>
                    <a:pt x="188" y="393"/>
                  </a:cubicBezTo>
                  <a:cubicBezTo>
                    <a:pt x="191" y="399"/>
                    <a:pt x="195" y="404"/>
                    <a:pt x="199" y="410"/>
                  </a:cubicBezTo>
                  <a:cubicBezTo>
                    <a:pt x="215" y="432"/>
                    <a:pt x="232" y="455"/>
                    <a:pt x="251" y="477"/>
                  </a:cubicBezTo>
                  <a:cubicBezTo>
                    <a:pt x="226" y="470"/>
                    <a:pt x="202" y="461"/>
                    <a:pt x="178" y="451"/>
                  </a:cubicBezTo>
                  <a:cubicBezTo>
                    <a:pt x="173" y="450"/>
                    <a:pt x="171" y="456"/>
                    <a:pt x="175" y="458"/>
                  </a:cubicBezTo>
                  <a:cubicBezTo>
                    <a:pt x="202" y="476"/>
                    <a:pt x="235" y="488"/>
                    <a:pt x="267" y="496"/>
                  </a:cubicBezTo>
                  <a:cubicBezTo>
                    <a:pt x="286" y="519"/>
                    <a:pt x="307" y="541"/>
                    <a:pt x="330" y="560"/>
                  </a:cubicBezTo>
                  <a:cubicBezTo>
                    <a:pt x="306" y="560"/>
                    <a:pt x="282" y="556"/>
                    <a:pt x="259" y="550"/>
                  </a:cubicBezTo>
                  <a:cubicBezTo>
                    <a:pt x="253" y="548"/>
                    <a:pt x="251" y="557"/>
                    <a:pt x="257" y="559"/>
                  </a:cubicBezTo>
                  <a:cubicBezTo>
                    <a:pt x="286" y="571"/>
                    <a:pt x="315" y="575"/>
                    <a:pt x="346" y="574"/>
                  </a:cubicBezTo>
                  <a:cubicBezTo>
                    <a:pt x="368" y="592"/>
                    <a:pt x="392" y="608"/>
                    <a:pt x="417" y="621"/>
                  </a:cubicBezTo>
                  <a:cubicBezTo>
                    <a:pt x="397" y="622"/>
                    <a:pt x="377" y="622"/>
                    <a:pt x="356" y="619"/>
                  </a:cubicBezTo>
                  <a:cubicBezTo>
                    <a:pt x="352" y="619"/>
                    <a:pt x="351" y="626"/>
                    <a:pt x="355" y="627"/>
                  </a:cubicBezTo>
                  <a:cubicBezTo>
                    <a:pt x="384" y="637"/>
                    <a:pt x="416" y="639"/>
                    <a:pt x="446" y="635"/>
                  </a:cubicBezTo>
                  <a:cubicBezTo>
                    <a:pt x="459" y="641"/>
                    <a:pt x="473" y="646"/>
                    <a:pt x="487" y="650"/>
                  </a:cubicBezTo>
                  <a:cubicBezTo>
                    <a:pt x="355" y="677"/>
                    <a:pt x="214" y="635"/>
                    <a:pt x="128" y="526"/>
                  </a:cubicBezTo>
                  <a:close/>
                  <a:moveTo>
                    <a:pt x="477" y="625"/>
                  </a:moveTo>
                  <a:cubicBezTo>
                    <a:pt x="470" y="623"/>
                    <a:pt x="463" y="620"/>
                    <a:pt x="456" y="618"/>
                  </a:cubicBezTo>
                  <a:cubicBezTo>
                    <a:pt x="428" y="598"/>
                    <a:pt x="417" y="567"/>
                    <a:pt x="411" y="535"/>
                  </a:cubicBezTo>
                  <a:cubicBezTo>
                    <a:pt x="410" y="528"/>
                    <a:pt x="402" y="531"/>
                    <a:pt x="401" y="536"/>
                  </a:cubicBezTo>
                  <a:cubicBezTo>
                    <a:pt x="398" y="560"/>
                    <a:pt x="406" y="582"/>
                    <a:pt x="419" y="601"/>
                  </a:cubicBezTo>
                  <a:cubicBezTo>
                    <a:pt x="398" y="590"/>
                    <a:pt x="379" y="578"/>
                    <a:pt x="361" y="564"/>
                  </a:cubicBezTo>
                  <a:cubicBezTo>
                    <a:pt x="361" y="563"/>
                    <a:pt x="360" y="562"/>
                    <a:pt x="360" y="562"/>
                  </a:cubicBezTo>
                  <a:cubicBezTo>
                    <a:pt x="336" y="536"/>
                    <a:pt x="327" y="504"/>
                    <a:pt x="327" y="469"/>
                  </a:cubicBezTo>
                  <a:cubicBezTo>
                    <a:pt x="327" y="463"/>
                    <a:pt x="317" y="461"/>
                    <a:pt x="316" y="468"/>
                  </a:cubicBezTo>
                  <a:cubicBezTo>
                    <a:pt x="312" y="491"/>
                    <a:pt x="316" y="514"/>
                    <a:pt x="325" y="534"/>
                  </a:cubicBezTo>
                  <a:cubicBezTo>
                    <a:pt x="310" y="520"/>
                    <a:pt x="295" y="505"/>
                    <a:pt x="281" y="489"/>
                  </a:cubicBezTo>
                  <a:cubicBezTo>
                    <a:pt x="281" y="489"/>
                    <a:pt x="281" y="488"/>
                    <a:pt x="280" y="488"/>
                  </a:cubicBezTo>
                  <a:cubicBezTo>
                    <a:pt x="261" y="453"/>
                    <a:pt x="258" y="419"/>
                    <a:pt x="262" y="380"/>
                  </a:cubicBezTo>
                  <a:cubicBezTo>
                    <a:pt x="262" y="375"/>
                    <a:pt x="254" y="374"/>
                    <a:pt x="253" y="379"/>
                  </a:cubicBezTo>
                  <a:cubicBezTo>
                    <a:pt x="244" y="405"/>
                    <a:pt x="245" y="432"/>
                    <a:pt x="253" y="458"/>
                  </a:cubicBezTo>
                  <a:cubicBezTo>
                    <a:pt x="235" y="436"/>
                    <a:pt x="218" y="414"/>
                    <a:pt x="202" y="392"/>
                  </a:cubicBezTo>
                  <a:cubicBezTo>
                    <a:pt x="203" y="390"/>
                    <a:pt x="204" y="389"/>
                    <a:pt x="203" y="386"/>
                  </a:cubicBezTo>
                  <a:cubicBezTo>
                    <a:pt x="191" y="353"/>
                    <a:pt x="193" y="322"/>
                    <a:pt x="201" y="288"/>
                  </a:cubicBezTo>
                  <a:cubicBezTo>
                    <a:pt x="202" y="284"/>
                    <a:pt x="195" y="280"/>
                    <a:pt x="192" y="285"/>
                  </a:cubicBezTo>
                  <a:cubicBezTo>
                    <a:pt x="179" y="309"/>
                    <a:pt x="177" y="337"/>
                    <a:pt x="182" y="363"/>
                  </a:cubicBezTo>
                  <a:cubicBezTo>
                    <a:pt x="168" y="340"/>
                    <a:pt x="154" y="317"/>
                    <a:pt x="141" y="293"/>
                  </a:cubicBezTo>
                  <a:cubicBezTo>
                    <a:pt x="142" y="291"/>
                    <a:pt x="142" y="290"/>
                    <a:pt x="142" y="288"/>
                  </a:cubicBezTo>
                  <a:cubicBezTo>
                    <a:pt x="133" y="267"/>
                    <a:pt x="134" y="248"/>
                    <a:pt x="139" y="226"/>
                  </a:cubicBezTo>
                  <a:cubicBezTo>
                    <a:pt x="141" y="221"/>
                    <a:pt x="133" y="217"/>
                    <a:pt x="130" y="222"/>
                  </a:cubicBezTo>
                  <a:cubicBezTo>
                    <a:pt x="125" y="232"/>
                    <a:pt x="123" y="243"/>
                    <a:pt x="122" y="254"/>
                  </a:cubicBezTo>
                  <a:cubicBezTo>
                    <a:pt x="117" y="243"/>
                    <a:pt x="113" y="232"/>
                    <a:pt x="108" y="220"/>
                  </a:cubicBezTo>
                  <a:cubicBezTo>
                    <a:pt x="107" y="217"/>
                    <a:pt x="106" y="215"/>
                    <a:pt x="105" y="212"/>
                  </a:cubicBezTo>
                  <a:cubicBezTo>
                    <a:pt x="108" y="211"/>
                    <a:pt x="111" y="208"/>
                    <a:pt x="109" y="205"/>
                  </a:cubicBezTo>
                  <a:cubicBezTo>
                    <a:pt x="100" y="188"/>
                    <a:pt x="107" y="175"/>
                    <a:pt x="116" y="161"/>
                  </a:cubicBezTo>
                  <a:cubicBezTo>
                    <a:pt x="119" y="157"/>
                    <a:pt x="114" y="154"/>
                    <a:pt x="110" y="155"/>
                  </a:cubicBezTo>
                  <a:cubicBezTo>
                    <a:pt x="101" y="160"/>
                    <a:pt x="96" y="168"/>
                    <a:pt x="94" y="178"/>
                  </a:cubicBezTo>
                  <a:cubicBezTo>
                    <a:pt x="86" y="151"/>
                    <a:pt x="80" y="123"/>
                    <a:pt x="76" y="94"/>
                  </a:cubicBezTo>
                  <a:cubicBezTo>
                    <a:pt x="75" y="89"/>
                    <a:pt x="72" y="68"/>
                    <a:pt x="69" y="52"/>
                  </a:cubicBezTo>
                  <a:cubicBezTo>
                    <a:pt x="69" y="51"/>
                    <a:pt x="70" y="50"/>
                    <a:pt x="70" y="50"/>
                  </a:cubicBezTo>
                  <a:cubicBezTo>
                    <a:pt x="97" y="184"/>
                    <a:pt x="291" y="242"/>
                    <a:pt x="371" y="334"/>
                  </a:cubicBezTo>
                  <a:cubicBezTo>
                    <a:pt x="435" y="408"/>
                    <a:pt x="433" y="489"/>
                    <a:pt x="467" y="574"/>
                  </a:cubicBezTo>
                  <a:cubicBezTo>
                    <a:pt x="478" y="600"/>
                    <a:pt x="494" y="622"/>
                    <a:pt x="516" y="635"/>
                  </a:cubicBezTo>
                  <a:cubicBezTo>
                    <a:pt x="502" y="632"/>
                    <a:pt x="489" y="629"/>
                    <a:pt x="477" y="625"/>
                  </a:cubicBezTo>
                  <a:close/>
                </a:path>
              </a:pathLst>
            </a:custGeom>
            <a:gradFill>
              <a:gsLst>
                <a:gs pos="0">
                  <a:srgbClr val="DCB58D"/>
                </a:gs>
                <a:gs pos="50000">
                  <a:srgbClr val="DAA070"/>
                </a:gs>
                <a:gs pos="100000">
                  <a:srgbClr val="DAA070"/>
                </a:gs>
              </a:gsLst>
              <a:lin ang="0" scaled="0"/>
            </a:gradFill>
            <a:ln>
              <a:noFill/>
            </a:ln>
          </p:spPr>
        </p:sp>
      </p:grpSp>
      <p:sp>
        <p:nvSpPr>
          <p:cNvPr id="37" name="矩形: 圆角 30">
            <a:extLst>
              <a:ext uri="{FF2B5EF4-FFF2-40B4-BE49-F238E27FC236}">
                <a16:creationId xmlns:a16="http://schemas.microsoft.com/office/drawing/2014/main" id="{4E6BC31A-761F-4A62-8E26-102C526A706D}"/>
              </a:ext>
            </a:extLst>
          </p:cNvPr>
          <p:cNvSpPr/>
          <p:nvPr/>
        </p:nvSpPr>
        <p:spPr>
          <a:xfrm>
            <a:off x="4337424" y="2839921"/>
            <a:ext cx="2984729" cy="521588"/>
          </a:xfrm>
          <a:prstGeom prst="roundRect">
            <a:avLst/>
          </a:prstGeom>
          <a:gradFill>
            <a:gsLst>
              <a:gs pos="0">
                <a:srgbClr val="131418"/>
              </a:gs>
              <a:gs pos="100000">
                <a:srgbClr val="1C1D20"/>
              </a:gs>
            </a:gsLst>
            <a:lin ang="2640000" scaled="0"/>
          </a:gradFill>
          <a:ln>
            <a:noFill/>
          </a:ln>
          <a:effectLst>
            <a:outerShdw blurRad="381000" sx="102000" sy="102000" algn="ctr" rotWithShape="0">
              <a:schemeClr val="tx1">
                <a:lumMod val="90000"/>
                <a:lumOff val="1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47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640000" scaled="0"/>
                </a:gra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Metaphor Interaction theory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34700">
                    <a:srgbClr val="DAA070"/>
                  </a:gs>
                  <a:gs pos="0">
                    <a:srgbClr val="DCB58D"/>
                  </a:gs>
                  <a:gs pos="100000">
                    <a:srgbClr val="E6C3A0"/>
                  </a:gs>
                </a:gsLst>
                <a:lin ang="2640000" scaled="0"/>
              </a:gra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91D7440-1AAE-4156-AF7A-5786AFA6B7C2}"/>
              </a:ext>
            </a:extLst>
          </p:cNvPr>
          <p:cNvSpPr txBox="1"/>
          <p:nvPr/>
        </p:nvSpPr>
        <p:spPr>
          <a:xfrm>
            <a:off x="4327564" y="4023812"/>
            <a:ext cx="31811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Interaction of two meanings raises metaphor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The result semantic is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the result of interaction.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7C1DDD1-01B3-4B2A-BB61-36A5B5BF85ED}"/>
              </a:ext>
            </a:extLst>
          </p:cNvPr>
          <p:cNvGrpSpPr/>
          <p:nvPr/>
        </p:nvGrpSpPr>
        <p:grpSpPr>
          <a:xfrm>
            <a:off x="8063814" y="3743290"/>
            <a:ext cx="3859806" cy="1625889"/>
            <a:chOff x="5541947" y="4101391"/>
            <a:chExt cx="5491237" cy="1654169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20AD4621-EE68-4C3D-8D3A-7108781B5040}"/>
                </a:ext>
              </a:extLst>
            </p:cNvPr>
            <p:cNvSpPr/>
            <p:nvPr/>
          </p:nvSpPr>
          <p:spPr>
            <a:xfrm>
              <a:off x="5541947" y="4113980"/>
              <a:ext cx="5491237" cy="1641580"/>
            </a:xfrm>
            <a:prstGeom prst="roundRect">
              <a:avLst>
                <a:gd name="adj" fmla="val 13463"/>
              </a:avLst>
            </a:prstGeom>
            <a:solidFill>
              <a:srgbClr val="1314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/>
                <a:cs typeface="+mn-cs"/>
              </a:endParaRPr>
            </a:p>
          </p:txBody>
        </p:sp>
        <p:sp>
          <p:nvSpPr>
            <p:cNvPr id="46" name="leaf_70892">
              <a:extLst>
                <a:ext uri="{FF2B5EF4-FFF2-40B4-BE49-F238E27FC236}">
                  <a16:creationId xmlns:a16="http://schemas.microsoft.com/office/drawing/2014/main" id="{EB14FE33-5B28-498B-BC3D-965DE0E584A1}"/>
                </a:ext>
              </a:extLst>
            </p:cNvPr>
            <p:cNvSpPr>
              <a:spLocks noChangeAspect="1"/>
            </p:cNvSpPr>
            <p:nvPr/>
          </p:nvSpPr>
          <p:spPr bwMode="auto">
            <a:xfrm rot="7200000">
              <a:off x="5540184" y="4126799"/>
              <a:ext cx="315355" cy="264540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  <a:gd name="T82" fmla="*/ 372171 w 604011"/>
                <a:gd name="T83" fmla="*/ 372171 w 604011"/>
                <a:gd name="T84" fmla="*/ 372171 w 604011"/>
                <a:gd name="T85" fmla="*/ 372171 w 604011"/>
                <a:gd name="T86" fmla="*/ 372171 w 604011"/>
                <a:gd name="T87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9" h="711">
                  <a:moveTo>
                    <a:pt x="595" y="492"/>
                  </a:moveTo>
                  <a:cubicBezTo>
                    <a:pt x="593" y="498"/>
                    <a:pt x="601" y="502"/>
                    <a:pt x="605" y="498"/>
                  </a:cubicBezTo>
                  <a:cubicBezTo>
                    <a:pt x="636" y="466"/>
                    <a:pt x="659" y="469"/>
                    <a:pt x="675" y="508"/>
                  </a:cubicBezTo>
                  <a:cubicBezTo>
                    <a:pt x="706" y="527"/>
                    <a:pt x="711" y="551"/>
                    <a:pt x="690" y="581"/>
                  </a:cubicBezTo>
                  <a:cubicBezTo>
                    <a:pt x="676" y="608"/>
                    <a:pt x="646" y="625"/>
                    <a:pt x="619" y="632"/>
                  </a:cubicBezTo>
                  <a:cubicBezTo>
                    <a:pt x="604" y="637"/>
                    <a:pt x="589" y="639"/>
                    <a:pt x="573" y="639"/>
                  </a:cubicBezTo>
                  <a:cubicBezTo>
                    <a:pt x="572" y="635"/>
                    <a:pt x="570" y="632"/>
                    <a:pt x="565" y="632"/>
                  </a:cubicBezTo>
                  <a:cubicBezTo>
                    <a:pt x="562" y="632"/>
                    <a:pt x="560" y="632"/>
                    <a:pt x="558" y="632"/>
                  </a:cubicBezTo>
                  <a:cubicBezTo>
                    <a:pt x="556" y="631"/>
                    <a:pt x="555" y="631"/>
                    <a:pt x="553" y="631"/>
                  </a:cubicBezTo>
                  <a:cubicBezTo>
                    <a:pt x="464" y="617"/>
                    <a:pt x="469" y="479"/>
                    <a:pt x="440" y="414"/>
                  </a:cubicBezTo>
                  <a:cubicBezTo>
                    <a:pt x="420" y="368"/>
                    <a:pt x="390" y="327"/>
                    <a:pt x="353" y="293"/>
                  </a:cubicBezTo>
                  <a:cubicBezTo>
                    <a:pt x="254" y="204"/>
                    <a:pt x="111" y="158"/>
                    <a:pt x="75" y="19"/>
                  </a:cubicBezTo>
                  <a:cubicBezTo>
                    <a:pt x="76" y="18"/>
                    <a:pt x="76" y="18"/>
                    <a:pt x="76" y="17"/>
                  </a:cubicBezTo>
                  <a:cubicBezTo>
                    <a:pt x="76" y="14"/>
                    <a:pt x="75" y="12"/>
                    <a:pt x="73" y="11"/>
                  </a:cubicBezTo>
                  <a:cubicBezTo>
                    <a:pt x="73" y="9"/>
                    <a:pt x="72" y="8"/>
                    <a:pt x="72" y="6"/>
                  </a:cubicBezTo>
                  <a:cubicBezTo>
                    <a:pt x="71" y="0"/>
                    <a:pt x="62" y="2"/>
                    <a:pt x="62" y="7"/>
                  </a:cubicBezTo>
                  <a:cubicBezTo>
                    <a:pt x="61" y="14"/>
                    <a:pt x="61" y="20"/>
                    <a:pt x="61" y="27"/>
                  </a:cubicBezTo>
                  <a:cubicBezTo>
                    <a:pt x="9" y="197"/>
                    <a:pt x="0" y="411"/>
                    <a:pt x="124" y="553"/>
                  </a:cubicBezTo>
                  <a:cubicBezTo>
                    <a:pt x="224" y="669"/>
                    <a:pt x="393" y="711"/>
                    <a:pt x="536" y="660"/>
                  </a:cubicBezTo>
                  <a:cubicBezTo>
                    <a:pt x="620" y="669"/>
                    <a:pt x="728" y="641"/>
                    <a:pt x="728" y="539"/>
                  </a:cubicBezTo>
                  <a:cubicBezTo>
                    <a:pt x="729" y="468"/>
                    <a:pt x="626" y="410"/>
                    <a:pt x="595" y="492"/>
                  </a:cubicBezTo>
                  <a:close/>
                  <a:moveTo>
                    <a:pt x="128" y="526"/>
                  </a:moveTo>
                  <a:cubicBezTo>
                    <a:pt x="28" y="398"/>
                    <a:pt x="38" y="232"/>
                    <a:pt x="64" y="80"/>
                  </a:cubicBezTo>
                  <a:cubicBezTo>
                    <a:pt x="68" y="119"/>
                    <a:pt x="77" y="157"/>
                    <a:pt x="89" y="194"/>
                  </a:cubicBezTo>
                  <a:cubicBezTo>
                    <a:pt x="80" y="190"/>
                    <a:pt x="71" y="185"/>
                    <a:pt x="63" y="179"/>
                  </a:cubicBezTo>
                  <a:cubicBezTo>
                    <a:pt x="60" y="178"/>
                    <a:pt x="57" y="182"/>
                    <a:pt x="59" y="184"/>
                  </a:cubicBezTo>
                  <a:cubicBezTo>
                    <a:pt x="69" y="194"/>
                    <a:pt x="81" y="202"/>
                    <a:pt x="93" y="208"/>
                  </a:cubicBezTo>
                  <a:cubicBezTo>
                    <a:pt x="101" y="232"/>
                    <a:pt x="111" y="255"/>
                    <a:pt x="122" y="278"/>
                  </a:cubicBezTo>
                  <a:cubicBezTo>
                    <a:pt x="106" y="272"/>
                    <a:pt x="91" y="264"/>
                    <a:pt x="76" y="255"/>
                  </a:cubicBezTo>
                  <a:cubicBezTo>
                    <a:pt x="71" y="251"/>
                    <a:pt x="66" y="259"/>
                    <a:pt x="71" y="263"/>
                  </a:cubicBezTo>
                  <a:cubicBezTo>
                    <a:pt x="89" y="276"/>
                    <a:pt x="109" y="287"/>
                    <a:pt x="130" y="294"/>
                  </a:cubicBezTo>
                  <a:cubicBezTo>
                    <a:pt x="144" y="323"/>
                    <a:pt x="160" y="350"/>
                    <a:pt x="177" y="377"/>
                  </a:cubicBezTo>
                  <a:cubicBezTo>
                    <a:pt x="169" y="375"/>
                    <a:pt x="161" y="372"/>
                    <a:pt x="154" y="369"/>
                  </a:cubicBezTo>
                  <a:cubicBezTo>
                    <a:pt x="143" y="363"/>
                    <a:pt x="134" y="356"/>
                    <a:pt x="123" y="351"/>
                  </a:cubicBezTo>
                  <a:cubicBezTo>
                    <a:pt x="121" y="350"/>
                    <a:pt x="119" y="353"/>
                    <a:pt x="120" y="355"/>
                  </a:cubicBezTo>
                  <a:cubicBezTo>
                    <a:pt x="133" y="377"/>
                    <a:pt x="163" y="389"/>
                    <a:pt x="188" y="393"/>
                  </a:cubicBezTo>
                  <a:cubicBezTo>
                    <a:pt x="191" y="399"/>
                    <a:pt x="195" y="404"/>
                    <a:pt x="199" y="410"/>
                  </a:cubicBezTo>
                  <a:cubicBezTo>
                    <a:pt x="215" y="432"/>
                    <a:pt x="232" y="455"/>
                    <a:pt x="251" y="477"/>
                  </a:cubicBezTo>
                  <a:cubicBezTo>
                    <a:pt x="226" y="470"/>
                    <a:pt x="202" y="461"/>
                    <a:pt x="178" y="451"/>
                  </a:cubicBezTo>
                  <a:cubicBezTo>
                    <a:pt x="173" y="450"/>
                    <a:pt x="171" y="456"/>
                    <a:pt x="175" y="458"/>
                  </a:cubicBezTo>
                  <a:cubicBezTo>
                    <a:pt x="202" y="476"/>
                    <a:pt x="235" y="488"/>
                    <a:pt x="267" y="496"/>
                  </a:cubicBezTo>
                  <a:cubicBezTo>
                    <a:pt x="286" y="519"/>
                    <a:pt x="307" y="541"/>
                    <a:pt x="330" y="560"/>
                  </a:cubicBezTo>
                  <a:cubicBezTo>
                    <a:pt x="306" y="560"/>
                    <a:pt x="282" y="556"/>
                    <a:pt x="259" y="550"/>
                  </a:cubicBezTo>
                  <a:cubicBezTo>
                    <a:pt x="253" y="548"/>
                    <a:pt x="251" y="557"/>
                    <a:pt x="257" y="559"/>
                  </a:cubicBezTo>
                  <a:cubicBezTo>
                    <a:pt x="286" y="571"/>
                    <a:pt x="315" y="575"/>
                    <a:pt x="346" y="574"/>
                  </a:cubicBezTo>
                  <a:cubicBezTo>
                    <a:pt x="368" y="592"/>
                    <a:pt x="392" y="608"/>
                    <a:pt x="417" y="621"/>
                  </a:cubicBezTo>
                  <a:cubicBezTo>
                    <a:pt x="397" y="622"/>
                    <a:pt x="377" y="622"/>
                    <a:pt x="356" y="619"/>
                  </a:cubicBezTo>
                  <a:cubicBezTo>
                    <a:pt x="352" y="619"/>
                    <a:pt x="351" y="626"/>
                    <a:pt x="355" y="627"/>
                  </a:cubicBezTo>
                  <a:cubicBezTo>
                    <a:pt x="384" y="637"/>
                    <a:pt x="416" y="639"/>
                    <a:pt x="446" y="635"/>
                  </a:cubicBezTo>
                  <a:cubicBezTo>
                    <a:pt x="459" y="641"/>
                    <a:pt x="473" y="646"/>
                    <a:pt x="487" y="650"/>
                  </a:cubicBezTo>
                  <a:cubicBezTo>
                    <a:pt x="355" y="677"/>
                    <a:pt x="214" y="635"/>
                    <a:pt x="128" y="526"/>
                  </a:cubicBezTo>
                  <a:close/>
                  <a:moveTo>
                    <a:pt x="477" y="625"/>
                  </a:moveTo>
                  <a:cubicBezTo>
                    <a:pt x="470" y="623"/>
                    <a:pt x="463" y="620"/>
                    <a:pt x="456" y="618"/>
                  </a:cubicBezTo>
                  <a:cubicBezTo>
                    <a:pt x="428" y="598"/>
                    <a:pt x="417" y="567"/>
                    <a:pt x="411" y="535"/>
                  </a:cubicBezTo>
                  <a:cubicBezTo>
                    <a:pt x="410" y="528"/>
                    <a:pt x="402" y="531"/>
                    <a:pt x="401" y="536"/>
                  </a:cubicBezTo>
                  <a:cubicBezTo>
                    <a:pt x="398" y="560"/>
                    <a:pt x="406" y="582"/>
                    <a:pt x="419" y="601"/>
                  </a:cubicBezTo>
                  <a:cubicBezTo>
                    <a:pt x="398" y="590"/>
                    <a:pt x="379" y="578"/>
                    <a:pt x="361" y="564"/>
                  </a:cubicBezTo>
                  <a:cubicBezTo>
                    <a:pt x="361" y="563"/>
                    <a:pt x="360" y="562"/>
                    <a:pt x="360" y="562"/>
                  </a:cubicBezTo>
                  <a:cubicBezTo>
                    <a:pt x="336" y="536"/>
                    <a:pt x="327" y="504"/>
                    <a:pt x="327" y="469"/>
                  </a:cubicBezTo>
                  <a:cubicBezTo>
                    <a:pt x="327" y="463"/>
                    <a:pt x="317" y="461"/>
                    <a:pt x="316" y="468"/>
                  </a:cubicBezTo>
                  <a:cubicBezTo>
                    <a:pt x="312" y="491"/>
                    <a:pt x="316" y="514"/>
                    <a:pt x="325" y="534"/>
                  </a:cubicBezTo>
                  <a:cubicBezTo>
                    <a:pt x="310" y="520"/>
                    <a:pt x="295" y="505"/>
                    <a:pt x="281" y="489"/>
                  </a:cubicBezTo>
                  <a:cubicBezTo>
                    <a:pt x="281" y="489"/>
                    <a:pt x="281" y="488"/>
                    <a:pt x="280" y="488"/>
                  </a:cubicBezTo>
                  <a:cubicBezTo>
                    <a:pt x="261" y="453"/>
                    <a:pt x="258" y="419"/>
                    <a:pt x="262" y="380"/>
                  </a:cubicBezTo>
                  <a:cubicBezTo>
                    <a:pt x="262" y="375"/>
                    <a:pt x="254" y="374"/>
                    <a:pt x="253" y="379"/>
                  </a:cubicBezTo>
                  <a:cubicBezTo>
                    <a:pt x="244" y="405"/>
                    <a:pt x="245" y="432"/>
                    <a:pt x="253" y="458"/>
                  </a:cubicBezTo>
                  <a:cubicBezTo>
                    <a:pt x="235" y="436"/>
                    <a:pt x="218" y="414"/>
                    <a:pt x="202" y="392"/>
                  </a:cubicBezTo>
                  <a:cubicBezTo>
                    <a:pt x="203" y="390"/>
                    <a:pt x="204" y="389"/>
                    <a:pt x="203" y="386"/>
                  </a:cubicBezTo>
                  <a:cubicBezTo>
                    <a:pt x="191" y="353"/>
                    <a:pt x="193" y="322"/>
                    <a:pt x="201" y="288"/>
                  </a:cubicBezTo>
                  <a:cubicBezTo>
                    <a:pt x="202" y="284"/>
                    <a:pt x="195" y="280"/>
                    <a:pt x="192" y="285"/>
                  </a:cubicBezTo>
                  <a:cubicBezTo>
                    <a:pt x="179" y="309"/>
                    <a:pt x="177" y="337"/>
                    <a:pt x="182" y="363"/>
                  </a:cubicBezTo>
                  <a:cubicBezTo>
                    <a:pt x="168" y="340"/>
                    <a:pt x="154" y="317"/>
                    <a:pt x="141" y="293"/>
                  </a:cubicBezTo>
                  <a:cubicBezTo>
                    <a:pt x="142" y="291"/>
                    <a:pt x="142" y="290"/>
                    <a:pt x="142" y="288"/>
                  </a:cubicBezTo>
                  <a:cubicBezTo>
                    <a:pt x="133" y="267"/>
                    <a:pt x="134" y="248"/>
                    <a:pt x="139" y="226"/>
                  </a:cubicBezTo>
                  <a:cubicBezTo>
                    <a:pt x="141" y="221"/>
                    <a:pt x="133" y="217"/>
                    <a:pt x="130" y="222"/>
                  </a:cubicBezTo>
                  <a:cubicBezTo>
                    <a:pt x="125" y="232"/>
                    <a:pt x="123" y="243"/>
                    <a:pt x="122" y="254"/>
                  </a:cubicBezTo>
                  <a:cubicBezTo>
                    <a:pt x="117" y="243"/>
                    <a:pt x="113" y="232"/>
                    <a:pt x="108" y="220"/>
                  </a:cubicBezTo>
                  <a:cubicBezTo>
                    <a:pt x="107" y="217"/>
                    <a:pt x="106" y="215"/>
                    <a:pt x="105" y="212"/>
                  </a:cubicBezTo>
                  <a:cubicBezTo>
                    <a:pt x="108" y="211"/>
                    <a:pt x="111" y="208"/>
                    <a:pt x="109" y="205"/>
                  </a:cubicBezTo>
                  <a:cubicBezTo>
                    <a:pt x="100" y="188"/>
                    <a:pt x="107" y="175"/>
                    <a:pt x="116" y="161"/>
                  </a:cubicBezTo>
                  <a:cubicBezTo>
                    <a:pt x="119" y="157"/>
                    <a:pt x="114" y="154"/>
                    <a:pt x="110" y="155"/>
                  </a:cubicBezTo>
                  <a:cubicBezTo>
                    <a:pt x="101" y="160"/>
                    <a:pt x="96" y="168"/>
                    <a:pt x="94" y="178"/>
                  </a:cubicBezTo>
                  <a:cubicBezTo>
                    <a:pt x="86" y="151"/>
                    <a:pt x="80" y="123"/>
                    <a:pt x="76" y="94"/>
                  </a:cubicBezTo>
                  <a:cubicBezTo>
                    <a:pt x="75" y="89"/>
                    <a:pt x="72" y="68"/>
                    <a:pt x="69" y="52"/>
                  </a:cubicBezTo>
                  <a:cubicBezTo>
                    <a:pt x="69" y="51"/>
                    <a:pt x="70" y="50"/>
                    <a:pt x="70" y="50"/>
                  </a:cubicBezTo>
                  <a:cubicBezTo>
                    <a:pt x="97" y="184"/>
                    <a:pt x="291" y="242"/>
                    <a:pt x="371" y="334"/>
                  </a:cubicBezTo>
                  <a:cubicBezTo>
                    <a:pt x="435" y="408"/>
                    <a:pt x="433" y="489"/>
                    <a:pt x="467" y="574"/>
                  </a:cubicBezTo>
                  <a:cubicBezTo>
                    <a:pt x="478" y="600"/>
                    <a:pt x="494" y="622"/>
                    <a:pt x="516" y="635"/>
                  </a:cubicBezTo>
                  <a:cubicBezTo>
                    <a:pt x="502" y="632"/>
                    <a:pt x="489" y="629"/>
                    <a:pt x="477" y="625"/>
                  </a:cubicBezTo>
                  <a:close/>
                </a:path>
              </a:pathLst>
            </a:custGeom>
            <a:gradFill>
              <a:gsLst>
                <a:gs pos="0">
                  <a:srgbClr val="DCB58D"/>
                </a:gs>
                <a:gs pos="50000">
                  <a:srgbClr val="DAA070"/>
                </a:gs>
                <a:gs pos="100000">
                  <a:srgbClr val="DAA070"/>
                </a:gs>
              </a:gsLst>
              <a:lin ang="0" scaled="0"/>
            </a:gradFill>
            <a:ln>
              <a:noFill/>
            </a:ln>
          </p:spPr>
        </p:sp>
      </p:grpSp>
      <p:sp>
        <p:nvSpPr>
          <p:cNvPr id="51" name="矩形: 圆角 30">
            <a:extLst>
              <a:ext uri="{FF2B5EF4-FFF2-40B4-BE49-F238E27FC236}">
                <a16:creationId xmlns:a16="http://schemas.microsoft.com/office/drawing/2014/main" id="{39EB966F-B106-4994-8B8F-572DED60EBA2}"/>
              </a:ext>
            </a:extLst>
          </p:cNvPr>
          <p:cNvSpPr/>
          <p:nvPr/>
        </p:nvSpPr>
        <p:spPr>
          <a:xfrm>
            <a:off x="8366068" y="2851741"/>
            <a:ext cx="2984729" cy="521588"/>
          </a:xfrm>
          <a:prstGeom prst="roundRect">
            <a:avLst/>
          </a:prstGeom>
          <a:gradFill>
            <a:gsLst>
              <a:gs pos="0">
                <a:srgbClr val="131418"/>
              </a:gs>
              <a:gs pos="100000">
                <a:srgbClr val="1C1D20"/>
              </a:gs>
            </a:gsLst>
            <a:lin ang="2640000" scaled="0"/>
          </a:gradFill>
          <a:ln>
            <a:noFill/>
          </a:ln>
          <a:effectLst>
            <a:outerShdw blurRad="381000" sx="102000" sy="102000" algn="ctr" rotWithShape="0">
              <a:schemeClr val="tx1">
                <a:lumMod val="90000"/>
                <a:lumOff val="1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347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640000" scaled="0"/>
                </a:gra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Selectional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47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640000" scaled="0"/>
                </a:gra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 Preference Violation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34700">
                    <a:srgbClr val="DAA070"/>
                  </a:gs>
                  <a:gs pos="0">
                    <a:srgbClr val="DCB58D"/>
                  </a:gs>
                  <a:gs pos="100000">
                    <a:srgbClr val="E6C3A0"/>
                  </a:gs>
                </a:gsLst>
                <a:lin ang="2640000" scaled="0"/>
              </a:gra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57FE39C-E7DC-47A8-8B61-719D4E886413}"/>
              </a:ext>
            </a:extLst>
          </p:cNvPr>
          <p:cNvSpPr txBox="1"/>
          <p:nvPr/>
        </p:nvSpPr>
        <p:spPr>
          <a:xfrm>
            <a:off x="8530431" y="4023812"/>
            <a:ext cx="31811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6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etaphoricity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is identified by detecting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the incongruity between a target word and its context.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D979947A-85AB-2E4E-BC9F-08E8F770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8B9AB269-8EF2-42B5-BC02-5737D0934DB2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E2278B1-7A25-4A34-87FE-F4AEEA11F652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40" name="直接连接符 68">
              <a:extLst>
                <a:ext uri="{FF2B5EF4-FFF2-40B4-BE49-F238E27FC236}">
                  <a16:creationId xmlns:a16="http://schemas.microsoft.com/office/drawing/2014/main" id="{1F4F04B3-D518-4673-AAF1-15B37C5325A7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1C0778E-15A6-4669-BE13-D1C0799D8896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  <p:sp>
        <p:nvSpPr>
          <p:cNvPr id="42" name="矩形: 圆角 30">
            <a:extLst>
              <a:ext uri="{FF2B5EF4-FFF2-40B4-BE49-F238E27FC236}">
                <a16:creationId xmlns:a16="http://schemas.microsoft.com/office/drawing/2014/main" id="{9AED74AC-5B74-45D0-830B-F19478B22E19}"/>
              </a:ext>
            </a:extLst>
          </p:cNvPr>
          <p:cNvSpPr/>
          <p:nvPr/>
        </p:nvSpPr>
        <p:spPr>
          <a:xfrm>
            <a:off x="317453" y="1314365"/>
            <a:ext cx="2085125" cy="678917"/>
          </a:xfrm>
          <a:prstGeom prst="roundRect">
            <a:avLst/>
          </a:prstGeom>
          <a:gradFill>
            <a:gsLst>
              <a:gs pos="0">
                <a:srgbClr val="131418"/>
              </a:gs>
              <a:gs pos="100000">
                <a:srgbClr val="1C1D20"/>
              </a:gs>
            </a:gsLst>
            <a:lin ang="2640000" scaled="0"/>
          </a:gradFill>
          <a:ln>
            <a:noFill/>
          </a:ln>
          <a:effectLst>
            <a:outerShdw blurRad="381000" sx="102000" sy="102000" algn="ctr" rotWithShape="0">
              <a:schemeClr val="tx1">
                <a:lumMod val="90000"/>
                <a:lumOff val="1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gradFill>
                  <a:gsLst>
                    <a:gs pos="347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640000" scaled="0"/>
                </a:gradFill>
                <a:latin typeface="腾讯体" panose="02010600010101010101" pitchFamily="2" charset="-122"/>
                <a:ea typeface="腾讯体" panose="02010600010101010101" pitchFamily="2" charset="-122"/>
              </a:rPr>
              <a:t>Linguistic theories: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34700">
                    <a:srgbClr val="DAA070"/>
                  </a:gs>
                  <a:gs pos="0">
                    <a:srgbClr val="DCB58D"/>
                  </a:gs>
                  <a:gs pos="100000">
                    <a:srgbClr val="E6C3A0"/>
                  </a:gs>
                </a:gsLst>
                <a:lin ang="2640000" scaled="0"/>
              </a:gra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533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6AA0D9C-7CDB-4E42-9050-F9B21482CC11}"/>
              </a:ext>
            </a:extLst>
          </p:cNvPr>
          <p:cNvSpPr/>
          <p:nvPr/>
        </p:nvSpPr>
        <p:spPr>
          <a:xfrm>
            <a:off x="1872921" y="3041060"/>
            <a:ext cx="84461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How does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a child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learn to understand a metaphor?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DAA7B99-29B5-9B4B-AC22-C54C723DC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7EA6E800-90C1-4B9B-9654-0B98AB983907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649135B-0011-4FD8-AEDF-F0A91A5C9241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20" name="直接连接符 68">
              <a:extLst>
                <a:ext uri="{FF2B5EF4-FFF2-40B4-BE49-F238E27FC236}">
                  <a16:creationId xmlns:a16="http://schemas.microsoft.com/office/drawing/2014/main" id="{DAD31B25-AC0E-431F-A63C-FC93B93BB748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94C14A6-6331-4C52-A574-754DF553E32E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78037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2D8A1D6-DB90-4F16-B548-19A50A608737}"/>
              </a:ext>
            </a:extLst>
          </p:cNvPr>
          <p:cNvGrpSpPr/>
          <p:nvPr/>
        </p:nvGrpSpPr>
        <p:grpSpPr>
          <a:xfrm>
            <a:off x="113203" y="1737213"/>
            <a:ext cx="11345409" cy="3496544"/>
            <a:chOff x="113203" y="1737213"/>
            <a:chExt cx="11345409" cy="3496544"/>
          </a:xfrm>
        </p:grpSpPr>
        <p:sp>
          <p:nvSpPr>
            <p:cNvPr id="3" name="圆角矩形 2">
              <a:extLst>
                <a:ext uri="{FF2B5EF4-FFF2-40B4-BE49-F238E27FC236}">
                  <a16:creationId xmlns:a16="http://schemas.microsoft.com/office/drawing/2014/main" id="{F9DC347A-BB8A-D24C-88CA-17B9F7D55EF6}"/>
                </a:ext>
              </a:extLst>
            </p:cNvPr>
            <p:cNvSpPr/>
            <p:nvPr/>
          </p:nvSpPr>
          <p:spPr>
            <a:xfrm>
              <a:off x="3157507" y="4492978"/>
              <a:ext cx="2270646" cy="740779"/>
            </a:xfrm>
            <a:prstGeom prst="round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Normal"/>
                  <a:cs typeface="+mn-cs"/>
                </a:rPr>
                <a:t>Find the meaning of words</a:t>
              </a:r>
              <a:endPara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/>
                <a:cs typeface="+mn-cs"/>
              </a:endParaRPr>
            </a:p>
          </p:txBody>
        </p:sp>
        <p:cxnSp>
          <p:nvCxnSpPr>
            <p:cNvPr id="5" name="直线箭头连接符 4">
              <a:extLst>
                <a:ext uri="{FF2B5EF4-FFF2-40B4-BE49-F238E27FC236}">
                  <a16:creationId xmlns:a16="http://schemas.microsoft.com/office/drawing/2014/main" id="{8C0A755C-3DDD-204E-8415-D67A312247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4003" y="2196287"/>
              <a:ext cx="1601104" cy="761853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C03FAF3-D323-EF4F-980E-E40CC36D8028}"/>
                </a:ext>
              </a:extLst>
            </p:cNvPr>
            <p:cNvSpPr/>
            <p:nvPr/>
          </p:nvSpPr>
          <p:spPr>
            <a:xfrm>
              <a:off x="113203" y="2958140"/>
              <a:ext cx="2839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1C1D20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A metaphorical sentence that cannot understand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思源黑体 Normal"/>
                <a:cs typeface="+mn-cs"/>
              </a:endParaRPr>
            </a:p>
          </p:txBody>
        </p: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83B79281-F31D-8D40-9BCD-29BE32E0AA1F}"/>
                </a:ext>
              </a:extLst>
            </p:cNvPr>
            <p:cNvCxnSpPr>
              <a:cxnSpLocks/>
            </p:cNvCxnSpPr>
            <p:nvPr/>
          </p:nvCxnSpPr>
          <p:spPr>
            <a:xfrm>
              <a:off x="5575980" y="4863367"/>
              <a:ext cx="608275" cy="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35AF04BA-E063-BD44-89A7-64E2F27B0DCA}"/>
                </a:ext>
              </a:extLst>
            </p:cNvPr>
            <p:cNvSpPr/>
            <p:nvPr/>
          </p:nvSpPr>
          <p:spPr>
            <a:xfrm>
              <a:off x="6354734" y="4483258"/>
              <a:ext cx="1492370" cy="750499"/>
            </a:xfrm>
            <a:prstGeom prst="round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Normal"/>
                  <a:cs typeface="+mn-cs"/>
                </a:rPr>
                <a:t>Dictionary</a:t>
              </a:r>
              <a:endPara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/>
                <a:cs typeface="+mn-cs"/>
              </a:endParaRPr>
            </a:p>
          </p:txBody>
        </p:sp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B5782BF2-444F-4948-9842-979E00B67EFB}"/>
                </a:ext>
              </a:extLst>
            </p:cNvPr>
            <p:cNvSpPr/>
            <p:nvPr/>
          </p:nvSpPr>
          <p:spPr>
            <a:xfrm>
              <a:off x="8245213" y="2970949"/>
              <a:ext cx="1492370" cy="750499"/>
            </a:xfrm>
            <a:prstGeom prst="round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dirty="0">
                  <a:solidFill>
                    <a:prstClr val="white"/>
                  </a:solidFill>
                  <a:latin typeface="思源黑体 Normal"/>
                </a:rPr>
                <a:t>Process info</a:t>
              </a:r>
              <a:endPara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/>
                <a:cs typeface="+mn-cs"/>
              </a:endParaRPr>
            </a:p>
          </p:txBody>
        </p:sp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19DC2451-3D18-3945-9397-F50D62D667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4499" y="3823500"/>
              <a:ext cx="400676" cy="542824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1">
              <a:extLst>
                <a:ext uri="{FF2B5EF4-FFF2-40B4-BE49-F238E27FC236}">
                  <a16:creationId xmlns:a16="http://schemas.microsoft.com/office/drawing/2014/main" id="{979D9930-E537-4994-9A4B-8B2786AF1B61}"/>
                </a:ext>
              </a:extLst>
            </p:cNvPr>
            <p:cNvCxnSpPr>
              <a:cxnSpLocks/>
            </p:cNvCxnSpPr>
            <p:nvPr/>
          </p:nvCxnSpPr>
          <p:spPr>
            <a:xfrm>
              <a:off x="2644003" y="3716276"/>
              <a:ext cx="414538" cy="650048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圆角矩形 33">
              <a:extLst>
                <a:ext uri="{FF2B5EF4-FFF2-40B4-BE49-F238E27FC236}">
                  <a16:creationId xmlns:a16="http://schemas.microsoft.com/office/drawing/2014/main" id="{AE2CCCCD-D649-4274-BB0C-063E97E4C470}"/>
                </a:ext>
              </a:extLst>
            </p:cNvPr>
            <p:cNvSpPr/>
            <p:nvPr/>
          </p:nvSpPr>
          <p:spPr>
            <a:xfrm>
              <a:off x="4511765" y="1737213"/>
              <a:ext cx="1782503" cy="750499"/>
            </a:xfrm>
            <a:prstGeom prst="round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Normal"/>
                  <a:cs typeface="+mn-cs"/>
                </a:rPr>
                <a:t>Existed Knowledge info</a:t>
              </a:r>
              <a:endPara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/>
                <a:cs typeface="+mn-cs"/>
              </a:endParaRPr>
            </a:p>
          </p:txBody>
        </p:sp>
        <p:cxnSp>
          <p:nvCxnSpPr>
            <p:cNvPr id="37" name="直线箭头连接符 37">
              <a:extLst>
                <a:ext uri="{FF2B5EF4-FFF2-40B4-BE49-F238E27FC236}">
                  <a16:creationId xmlns:a16="http://schemas.microsoft.com/office/drawing/2014/main" id="{D6766810-59F6-453D-9E58-72B4AB1E38FD}"/>
                </a:ext>
              </a:extLst>
            </p:cNvPr>
            <p:cNvCxnSpPr>
              <a:cxnSpLocks/>
            </p:cNvCxnSpPr>
            <p:nvPr/>
          </p:nvCxnSpPr>
          <p:spPr>
            <a:xfrm>
              <a:off x="6550480" y="2160390"/>
              <a:ext cx="1694733" cy="73682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箭头连接符 31">
              <a:extLst>
                <a:ext uri="{FF2B5EF4-FFF2-40B4-BE49-F238E27FC236}">
                  <a16:creationId xmlns:a16="http://schemas.microsoft.com/office/drawing/2014/main" id="{6C867CAF-1021-4242-B81A-A9F77DB711C1}"/>
                </a:ext>
              </a:extLst>
            </p:cNvPr>
            <p:cNvCxnSpPr>
              <a:cxnSpLocks/>
            </p:cNvCxnSpPr>
            <p:nvPr/>
          </p:nvCxnSpPr>
          <p:spPr>
            <a:xfrm>
              <a:off x="9936928" y="3373184"/>
              <a:ext cx="542241" cy="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4FAF663-2677-4F57-B5B1-1FBD8F53B7E8}"/>
                </a:ext>
              </a:extLst>
            </p:cNvPr>
            <p:cNvSpPr txBox="1"/>
            <p:nvPr/>
          </p:nvSpPr>
          <p:spPr>
            <a:xfrm>
              <a:off x="10605917" y="3188518"/>
              <a:ext cx="85269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C1D20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Bingo!</a:t>
              </a:r>
              <a:endParaRPr lang="zh-CN" altLang="en-US" sz="2000" dirty="0"/>
            </a:p>
          </p:txBody>
        </p:sp>
      </p:grpSp>
      <p:pic>
        <p:nvPicPr>
          <p:cNvPr id="39" name="Picture 2">
            <a:extLst>
              <a:ext uri="{FF2B5EF4-FFF2-40B4-BE49-F238E27FC236}">
                <a16:creationId xmlns:a16="http://schemas.microsoft.com/office/drawing/2014/main" id="{FA9266FC-A108-764C-A3F4-740830D4F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2A8DBA69-3D8F-4929-B498-DAB081764F5A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C6BDE14-B90E-4E95-8A14-DE2748548CD4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44" name="直接连接符 68">
              <a:extLst>
                <a:ext uri="{FF2B5EF4-FFF2-40B4-BE49-F238E27FC236}">
                  <a16:creationId xmlns:a16="http://schemas.microsoft.com/office/drawing/2014/main" id="{E75E6D28-C921-4432-9411-249C5B471029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EC434BD-B902-4ED8-B04C-45463C7C18EB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74793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6AA0D9C-7CDB-4E42-9050-F9B21482CC11}"/>
              </a:ext>
            </a:extLst>
          </p:cNvPr>
          <p:cNvSpPr/>
          <p:nvPr/>
        </p:nvSpPr>
        <p:spPr>
          <a:xfrm>
            <a:off x="1872921" y="3041060"/>
            <a:ext cx="84461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How does a child learn to understand a metaphor?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A1F499AF-AEE7-0248-8CEB-3648CAEB2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A12F9BA4-DDE9-4802-914E-D4C578C7B8E5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D4A2D04-8951-4940-A21D-52792D0F8653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20" name="直接连接符 68">
              <a:extLst>
                <a:ext uri="{FF2B5EF4-FFF2-40B4-BE49-F238E27FC236}">
                  <a16:creationId xmlns:a16="http://schemas.microsoft.com/office/drawing/2014/main" id="{C058F409-9E8F-4312-AA92-72477E3D709C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7FAFDE1-CDCE-41BD-8DF3-78FFC47117C0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10656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A9F237C8-13F1-3F43-AEFD-BA0760812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3C05996E-8DF2-435D-889D-6C78129C6B37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77C4184-8772-4978-98DE-AE26DE5216F4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20" name="直接连接符 68">
              <a:extLst>
                <a:ext uri="{FF2B5EF4-FFF2-40B4-BE49-F238E27FC236}">
                  <a16:creationId xmlns:a16="http://schemas.microsoft.com/office/drawing/2014/main" id="{A715FDF3-531C-40A9-81F1-D63309AD48F9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8E5128B-8972-4DE2-98D6-7560AD04F572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2C7E303E-B4EC-4DA7-BCEE-140D232475FA}"/>
              </a:ext>
            </a:extLst>
          </p:cNvPr>
          <p:cNvSpPr/>
          <p:nvPr/>
        </p:nvSpPr>
        <p:spPr>
          <a:xfrm>
            <a:off x="1442354" y="3041060"/>
            <a:ext cx="9307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How does a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MACHINE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learn to understand a metaphor?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5727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22" name="圆角矩形 2">
            <a:extLst>
              <a:ext uri="{FF2B5EF4-FFF2-40B4-BE49-F238E27FC236}">
                <a16:creationId xmlns:a16="http://schemas.microsoft.com/office/drawing/2014/main" id="{F5031574-1EE2-41DD-B96E-31E8BA17F33B}"/>
              </a:ext>
            </a:extLst>
          </p:cNvPr>
          <p:cNvSpPr/>
          <p:nvPr/>
        </p:nvSpPr>
        <p:spPr>
          <a:xfrm>
            <a:off x="4367047" y="4326636"/>
            <a:ext cx="2270646" cy="740779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思源黑体 Normal"/>
              </a:rPr>
              <a:t>Online knowledge base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cxnSp>
        <p:nvCxnSpPr>
          <p:cNvPr id="23" name="直线箭头连接符 4">
            <a:extLst>
              <a:ext uri="{FF2B5EF4-FFF2-40B4-BE49-F238E27FC236}">
                <a16:creationId xmlns:a16="http://schemas.microsoft.com/office/drawing/2014/main" id="{7E366382-FAB4-4F7B-AE85-91BF82877E99}"/>
              </a:ext>
            </a:extLst>
          </p:cNvPr>
          <p:cNvCxnSpPr>
            <a:cxnSpLocks/>
          </p:cNvCxnSpPr>
          <p:nvPr/>
        </p:nvCxnSpPr>
        <p:spPr>
          <a:xfrm flipV="1">
            <a:off x="2767790" y="2241458"/>
            <a:ext cx="1601104" cy="76185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34">
            <a:extLst>
              <a:ext uri="{FF2B5EF4-FFF2-40B4-BE49-F238E27FC236}">
                <a16:creationId xmlns:a16="http://schemas.microsoft.com/office/drawing/2014/main" id="{EC727017-3F70-4560-B533-57928CC302A7}"/>
              </a:ext>
            </a:extLst>
          </p:cNvPr>
          <p:cNvSpPr/>
          <p:nvPr/>
        </p:nvSpPr>
        <p:spPr>
          <a:xfrm>
            <a:off x="8369000" y="3016120"/>
            <a:ext cx="1492370" cy="750499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思源黑体 Normal"/>
              </a:rPr>
              <a:t>Model process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cxnSp>
        <p:nvCxnSpPr>
          <p:cNvPr id="28" name="直线箭头连接符 37">
            <a:extLst>
              <a:ext uri="{FF2B5EF4-FFF2-40B4-BE49-F238E27FC236}">
                <a16:creationId xmlns:a16="http://schemas.microsoft.com/office/drawing/2014/main" id="{AEB38C22-B17F-4F0D-80D0-046253853524}"/>
              </a:ext>
            </a:extLst>
          </p:cNvPr>
          <p:cNvCxnSpPr>
            <a:cxnSpLocks/>
          </p:cNvCxnSpPr>
          <p:nvPr/>
        </p:nvCxnSpPr>
        <p:spPr>
          <a:xfrm flipV="1">
            <a:off x="6849199" y="3928900"/>
            <a:ext cx="1550559" cy="76812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31">
            <a:extLst>
              <a:ext uri="{FF2B5EF4-FFF2-40B4-BE49-F238E27FC236}">
                <a16:creationId xmlns:a16="http://schemas.microsoft.com/office/drawing/2014/main" id="{7BC7C81F-1C2D-4266-A0D4-6A61B1C39500}"/>
              </a:ext>
            </a:extLst>
          </p:cNvPr>
          <p:cNvCxnSpPr>
            <a:cxnSpLocks/>
          </p:cNvCxnSpPr>
          <p:nvPr/>
        </p:nvCxnSpPr>
        <p:spPr>
          <a:xfrm>
            <a:off x="2502656" y="3655243"/>
            <a:ext cx="1652885" cy="95404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33">
            <a:extLst>
              <a:ext uri="{FF2B5EF4-FFF2-40B4-BE49-F238E27FC236}">
                <a16:creationId xmlns:a16="http://schemas.microsoft.com/office/drawing/2014/main" id="{B409EAB1-697E-4F96-8972-93A9D5F66EA9}"/>
              </a:ext>
            </a:extLst>
          </p:cNvPr>
          <p:cNvSpPr/>
          <p:nvPr/>
        </p:nvSpPr>
        <p:spPr>
          <a:xfrm>
            <a:off x="4635552" y="1782384"/>
            <a:ext cx="1782503" cy="750499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/>
                <a:cs typeface="+mn-cs"/>
              </a:rPr>
              <a:t>Existed knowledge info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cxnSp>
        <p:nvCxnSpPr>
          <p:cNvPr id="31" name="直线箭头连接符 37">
            <a:extLst>
              <a:ext uri="{FF2B5EF4-FFF2-40B4-BE49-F238E27FC236}">
                <a16:creationId xmlns:a16="http://schemas.microsoft.com/office/drawing/2014/main" id="{E2E30DD9-AF92-40CA-88E0-D4B69AADBF1D}"/>
              </a:ext>
            </a:extLst>
          </p:cNvPr>
          <p:cNvCxnSpPr>
            <a:cxnSpLocks/>
          </p:cNvCxnSpPr>
          <p:nvPr/>
        </p:nvCxnSpPr>
        <p:spPr>
          <a:xfrm>
            <a:off x="6674267" y="2205561"/>
            <a:ext cx="1531382" cy="73682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A64732E6-7302-4101-9099-C8C298690B4A}"/>
              </a:ext>
            </a:extLst>
          </p:cNvPr>
          <p:cNvCxnSpPr>
            <a:cxnSpLocks/>
          </p:cNvCxnSpPr>
          <p:nvPr/>
        </p:nvCxnSpPr>
        <p:spPr>
          <a:xfrm>
            <a:off x="10060715" y="3418355"/>
            <a:ext cx="542241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B039CFD1-3E8B-467F-9CC0-A6F15B2BE708}"/>
              </a:ext>
            </a:extLst>
          </p:cNvPr>
          <p:cNvSpPr txBox="1"/>
          <p:nvPr/>
        </p:nvSpPr>
        <p:spPr>
          <a:xfrm>
            <a:off x="10729704" y="3233689"/>
            <a:ext cx="8526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Bingo!</a:t>
            </a:r>
            <a:endParaRPr lang="zh-CN" altLang="en-US" sz="2000" dirty="0"/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8E6588FB-E225-9F49-AE73-C4F048614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3F199E87-E773-4D3C-9D54-A1FA99379B80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4DAA0E0-763F-4D9A-8164-DE72664D4656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37" name="直接连接符 68">
              <a:extLst>
                <a:ext uri="{FF2B5EF4-FFF2-40B4-BE49-F238E27FC236}">
                  <a16:creationId xmlns:a16="http://schemas.microsoft.com/office/drawing/2014/main" id="{E0DD82EE-CFE1-4309-BEC2-8DDDF27F47DE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3428E70-DC47-40C6-9092-A63F0EE864B0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DEE93868-B9CC-43BD-9817-5B8D743A34E8}"/>
              </a:ext>
            </a:extLst>
          </p:cNvPr>
          <p:cNvSpPr/>
          <p:nvPr/>
        </p:nvSpPr>
        <p:spPr>
          <a:xfrm>
            <a:off x="118960" y="3031019"/>
            <a:ext cx="29032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 metaphorical sentence that cannot understand</a:t>
            </a:r>
            <a:endParaRPr lang="zh-CN" altLang="en-US" dirty="0">
              <a:solidFill>
                <a:srgbClr val="1C1D2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1779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>
            <a:extLst>
              <a:ext uri="{FF2B5EF4-FFF2-40B4-BE49-F238E27FC236}">
                <a16:creationId xmlns:a16="http://schemas.microsoft.com/office/drawing/2014/main" id="{97B77ABB-59AB-49A8-B4C8-D82456D1D0B0}"/>
              </a:ext>
            </a:extLst>
          </p:cNvPr>
          <p:cNvSpPr txBox="1"/>
          <p:nvPr/>
        </p:nvSpPr>
        <p:spPr>
          <a:xfrm>
            <a:off x="8175841" y="-3238935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EC7D1319-C554-42F1-B19B-4D4B1D3E77E5}"/>
              </a:ext>
            </a:extLst>
          </p:cNvPr>
          <p:cNvSpPr/>
          <p:nvPr/>
        </p:nvSpPr>
        <p:spPr>
          <a:xfrm>
            <a:off x="2743200" y="-259080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DA5E1A7-2E95-4BBE-94A4-48A9B1B6D1DF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2FE6380-6FA0-4BE4-9D7A-E848B542A666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1F841D-7CC7-4118-B2EE-1B1BD67E6B59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EC6B46C-3653-4487-9D6C-428C2953DC2A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C46C5C-329F-4BF0-8F41-6903CAC4AAE4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7E50B92-9AB9-47C2-8C2B-9875D4F0306C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AA2B391-2E12-4C63-8F5E-EFD2E9475439}"/>
              </a:ext>
            </a:extLst>
          </p:cNvPr>
          <p:cNvSpPr/>
          <p:nvPr/>
        </p:nvSpPr>
        <p:spPr>
          <a:xfrm flipV="1">
            <a:off x="9448800" y="6350309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B3D439D-3D6E-4608-8614-9F004B41F242}"/>
              </a:ext>
            </a:extLst>
          </p:cNvPr>
          <p:cNvSpPr txBox="1"/>
          <p:nvPr/>
        </p:nvSpPr>
        <p:spPr>
          <a:xfrm rot="16200000">
            <a:off x="10815314" y="55110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8D8E9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</a:t>
            </a:r>
            <a:r>
              <a:rPr lang="en-US" altLang="zh-CN" sz="1200" spc="600" dirty="0">
                <a:solidFill>
                  <a:srgbClr val="8D8E9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8D8E90"/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67E8E76-B423-46B7-A3B4-5CCF1EBF52E1}"/>
              </a:ext>
            </a:extLst>
          </p:cNvPr>
          <p:cNvSpPr txBox="1"/>
          <p:nvPr/>
        </p:nvSpPr>
        <p:spPr>
          <a:xfrm>
            <a:off x="1397493" y="1359986"/>
            <a:ext cx="1395575" cy="3008516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500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汉仪雅酷黑 85W" panose="020B0904020202020204" pitchFamily="34" charset="-122"/>
              </a:rPr>
              <a:t>01</a:t>
            </a:r>
            <a:endParaRPr kumimoji="0" lang="zh-CN" altLang="en-US" sz="15000" i="0" u="none" strike="noStrike" kern="1200" cap="none" spc="300" normalizeH="0" baseline="0" noProof="0" dirty="0">
              <a:ln>
                <a:noFill/>
              </a:ln>
              <a:gradFill>
                <a:gsLst>
                  <a:gs pos="50000">
                    <a:srgbClr val="DAA070"/>
                  </a:gs>
                  <a:gs pos="0">
                    <a:srgbClr val="DCB58D"/>
                  </a:gs>
                  <a:gs pos="100000">
                    <a:srgbClr val="E6C3A0"/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gency FB" panose="020B0503020202020204" pitchFamily="34" charset="0"/>
              <a:ea typeface="汉仪雅酷黑 85W" panose="020B0904020202020204" pitchFamily="34" charset="-122"/>
            </a:endParaRPr>
          </a:p>
        </p:txBody>
      </p:sp>
      <p:sp>
        <p:nvSpPr>
          <p:cNvPr id="53" name="TextBox 25">
            <a:extLst>
              <a:ext uri="{FF2B5EF4-FFF2-40B4-BE49-F238E27FC236}">
                <a16:creationId xmlns:a16="http://schemas.microsoft.com/office/drawing/2014/main" id="{CB3EA9DB-E9C5-4526-B4B5-116313548400}"/>
              </a:ext>
            </a:extLst>
          </p:cNvPr>
          <p:cNvSpPr txBox="1"/>
          <p:nvPr/>
        </p:nvSpPr>
        <p:spPr>
          <a:xfrm>
            <a:off x="2915506" y="2176360"/>
            <a:ext cx="5464565" cy="1094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PART ONE</a:t>
            </a:r>
            <a:endParaRPr kumimoji="0" lang="fr-FR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sp>
        <p:nvSpPr>
          <p:cNvPr id="54" name="TextBox 25">
            <a:extLst>
              <a:ext uri="{FF2B5EF4-FFF2-40B4-BE49-F238E27FC236}">
                <a16:creationId xmlns:a16="http://schemas.microsoft.com/office/drawing/2014/main" id="{81D6EE4B-1770-4792-AA11-685182F4F474}"/>
              </a:ext>
            </a:extLst>
          </p:cNvPr>
          <p:cNvSpPr txBox="1"/>
          <p:nvPr/>
        </p:nvSpPr>
        <p:spPr>
          <a:xfrm>
            <a:off x="2979203" y="3429000"/>
            <a:ext cx="2970287" cy="5243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000" dirty="0">
                <a:solidFill>
                  <a:srgbClr val="FFFFFF"/>
                </a:solidFill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Introduction</a:t>
            </a:r>
            <a:endParaRPr kumimoji="0" lang="fr-FR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7AD4753-C80D-42F0-B3A9-1E71BAC2699A}"/>
              </a:ext>
            </a:extLst>
          </p:cNvPr>
          <p:cNvCxnSpPr>
            <a:cxnSpLocks/>
          </p:cNvCxnSpPr>
          <p:nvPr/>
        </p:nvCxnSpPr>
        <p:spPr>
          <a:xfrm>
            <a:off x="2979203" y="3320199"/>
            <a:ext cx="754380" cy="0"/>
          </a:xfrm>
          <a:prstGeom prst="line">
            <a:avLst/>
          </a:prstGeom>
          <a:ln w="19050">
            <a:gradFill>
              <a:gsLst>
                <a:gs pos="0">
                  <a:srgbClr val="DBAD81"/>
                </a:gs>
                <a:gs pos="100000">
                  <a:srgbClr val="DCA577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63553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22" name="圆角矩形 2">
            <a:extLst>
              <a:ext uri="{FF2B5EF4-FFF2-40B4-BE49-F238E27FC236}">
                <a16:creationId xmlns:a16="http://schemas.microsoft.com/office/drawing/2014/main" id="{F5031574-1EE2-41DD-B96E-31E8BA17F33B}"/>
              </a:ext>
            </a:extLst>
          </p:cNvPr>
          <p:cNvSpPr/>
          <p:nvPr/>
        </p:nvSpPr>
        <p:spPr>
          <a:xfrm>
            <a:off x="4367047" y="4326636"/>
            <a:ext cx="2270646" cy="740779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思源黑体 Normal"/>
              </a:rPr>
              <a:t>Online knowledge base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cxnSp>
        <p:nvCxnSpPr>
          <p:cNvPr id="23" name="直线箭头连接符 4">
            <a:extLst>
              <a:ext uri="{FF2B5EF4-FFF2-40B4-BE49-F238E27FC236}">
                <a16:creationId xmlns:a16="http://schemas.microsoft.com/office/drawing/2014/main" id="{7E366382-FAB4-4F7B-AE85-91BF82877E99}"/>
              </a:ext>
            </a:extLst>
          </p:cNvPr>
          <p:cNvCxnSpPr>
            <a:cxnSpLocks/>
          </p:cNvCxnSpPr>
          <p:nvPr/>
        </p:nvCxnSpPr>
        <p:spPr>
          <a:xfrm flipV="1">
            <a:off x="2767790" y="2241458"/>
            <a:ext cx="1601104" cy="76185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AF9E703-A851-490B-8C84-330478458905}"/>
              </a:ext>
            </a:extLst>
          </p:cNvPr>
          <p:cNvSpPr/>
          <p:nvPr/>
        </p:nvSpPr>
        <p:spPr>
          <a:xfrm>
            <a:off x="124513" y="3031533"/>
            <a:ext cx="30008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 metaphorical sentence that cannot understand</a:t>
            </a:r>
            <a:endParaRPr lang="zh-CN" altLang="en-US" dirty="0">
              <a:solidFill>
                <a:srgbClr val="1C1D2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圆角矩形 34">
            <a:extLst>
              <a:ext uri="{FF2B5EF4-FFF2-40B4-BE49-F238E27FC236}">
                <a16:creationId xmlns:a16="http://schemas.microsoft.com/office/drawing/2014/main" id="{EC727017-3F70-4560-B533-57928CC302A7}"/>
              </a:ext>
            </a:extLst>
          </p:cNvPr>
          <p:cNvSpPr/>
          <p:nvPr/>
        </p:nvSpPr>
        <p:spPr>
          <a:xfrm>
            <a:off x="8369000" y="3016120"/>
            <a:ext cx="1492370" cy="750499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思源黑体 Normal"/>
              </a:rPr>
              <a:t>Model process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cxnSp>
        <p:nvCxnSpPr>
          <p:cNvPr id="28" name="直线箭头连接符 37">
            <a:extLst>
              <a:ext uri="{FF2B5EF4-FFF2-40B4-BE49-F238E27FC236}">
                <a16:creationId xmlns:a16="http://schemas.microsoft.com/office/drawing/2014/main" id="{AEB38C22-B17F-4F0D-80D0-046253853524}"/>
              </a:ext>
            </a:extLst>
          </p:cNvPr>
          <p:cNvCxnSpPr>
            <a:cxnSpLocks/>
          </p:cNvCxnSpPr>
          <p:nvPr/>
        </p:nvCxnSpPr>
        <p:spPr>
          <a:xfrm flipV="1">
            <a:off x="6849199" y="3928900"/>
            <a:ext cx="1550559" cy="76812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31">
            <a:extLst>
              <a:ext uri="{FF2B5EF4-FFF2-40B4-BE49-F238E27FC236}">
                <a16:creationId xmlns:a16="http://schemas.microsoft.com/office/drawing/2014/main" id="{7BC7C81F-1C2D-4266-A0D4-6A61B1C39500}"/>
              </a:ext>
            </a:extLst>
          </p:cNvPr>
          <p:cNvCxnSpPr>
            <a:cxnSpLocks/>
          </p:cNvCxnSpPr>
          <p:nvPr/>
        </p:nvCxnSpPr>
        <p:spPr>
          <a:xfrm>
            <a:off x="2502656" y="3655243"/>
            <a:ext cx="1652885" cy="95404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33">
            <a:extLst>
              <a:ext uri="{FF2B5EF4-FFF2-40B4-BE49-F238E27FC236}">
                <a16:creationId xmlns:a16="http://schemas.microsoft.com/office/drawing/2014/main" id="{B409EAB1-697E-4F96-8972-93A9D5F66EA9}"/>
              </a:ext>
            </a:extLst>
          </p:cNvPr>
          <p:cNvSpPr/>
          <p:nvPr/>
        </p:nvSpPr>
        <p:spPr>
          <a:xfrm>
            <a:off x="4635552" y="1782384"/>
            <a:ext cx="1782503" cy="750499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/>
                <a:cs typeface="+mn-cs"/>
              </a:rPr>
              <a:t>Existed knowledge info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cxnSp>
        <p:nvCxnSpPr>
          <p:cNvPr id="31" name="直线箭头连接符 37">
            <a:extLst>
              <a:ext uri="{FF2B5EF4-FFF2-40B4-BE49-F238E27FC236}">
                <a16:creationId xmlns:a16="http://schemas.microsoft.com/office/drawing/2014/main" id="{E2E30DD9-AF92-40CA-88E0-D4B69AADBF1D}"/>
              </a:ext>
            </a:extLst>
          </p:cNvPr>
          <p:cNvCxnSpPr>
            <a:cxnSpLocks/>
          </p:cNvCxnSpPr>
          <p:nvPr/>
        </p:nvCxnSpPr>
        <p:spPr>
          <a:xfrm>
            <a:off x="6674267" y="2205561"/>
            <a:ext cx="1531382" cy="73682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A64732E6-7302-4101-9099-C8C298690B4A}"/>
              </a:ext>
            </a:extLst>
          </p:cNvPr>
          <p:cNvCxnSpPr>
            <a:cxnSpLocks/>
          </p:cNvCxnSpPr>
          <p:nvPr/>
        </p:nvCxnSpPr>
        <p:spPr>
          <a:xfrm>
            <a:off x="10060715" y="3418355"/>
            <a:ext cx="542241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B039CFD1-3E8B-467F-9CC0-A6F15B2BE708}"/>
              </a:ext>
            </a:extLst>
          </p:cNvPr>
          <p:cNvSpPr txBox="1"/>
          <p:nvPr/>
        </p:nvSpPr>
        <p:spPr>
          <a:xfrm>
            <a:off x="10729704" y="3233689"/>
            <a:ext cx="8526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Bingo!</a:t>
            </a:r>
            <a:endParaRPr lang="zh-CN" altLang="en-US" sz="2000" dirty="0"/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8E6588FB-E225-9F49-AE73-C4F048614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3F199E87-E773-4D3C-9D54-A1FA99379B80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4DAA0E0-763F-4D9A-8164-DE72664D4656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37" name="直接连接符 68">
              <a:extLst>
                <a:ext uri="{FF2B5EF4-FFF2-40B4-BE49-F238E27FC236}">
                  <a16:creationId xmlns:a16="http://schemas.microsoft.com/office/drawing/2014/main" id="{E0DD82EE-CFE1-4309-BEC2-8DDDF27F47DE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3428E70-DC47-40C6-9092-A63F0EE864B0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  <p:cxnSp>
        <p:nvCxnSpPr>
          <p:cNvPr id="39" name="直线箭头连接符 3">
            <a:extLst>
              <a:ext uri="{FF2B5EF4-FFF2-40B4-BE49-F238E27FC236}">
                <a16:creationId xmlns:a16="http://schemas.microsoft.com/office/drawing/2014/main" id="{E817CEE0-3247-4F21-B87A-CC4C91B2965B}"/>
              </a:ext>
            </a:extLst>
          </p:cNvPr>
          <p:cNvCxnSpPr>
            <a:cxnSpLocks/>
          </p:cNvCxnSpPr>
          <p:nvPr/>
        </p:nvCxnSpPr>
        <p:spPr>
          <a:xfrm flipV="1">
            <a:off x="5411291" y="899915"/>
            <a:ext cx="1139189" cy="70324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8E2946CB-22EB-448A-8929-6B8988272867}"/>
              </a:ext>
            </a:extLst>
          </p:cNvPr>
          <p:cNvSpPr/>
          <p:nvPr/>
        </p:nvSpPr>
        <p:spPr>
          <a:xfrm>
            <a:off x="6628902" y="537664"/>
            <a:ext cx="1776549" cy="72450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/>
                <a:cs typeface="+mn-cs"/>
              </a:rPr>
              <a:t>Word Embedding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cxnSp>
        <p:nvCxnSpPr>
          <p:cNvPr id="41" name="直线箭头连接符 39">
            <a:extLst>
              <a:ext uri="{FF2B5EF4-FFF2-40B4-BE49-F238E27FC236}">
                <a16:creationId xmlns:a16="http://schemas.microsoft.com/office/drawing/2014/main" id="{046D10E5-5128-4087-9908-8A6313DBEDEF}"/>
              </a:ext>
            </a:extLst>
          </p:cNvPr>
          <p:cNvCxnSpPr>
            <a:cxnSpLocks/>
          </p:cNvCxnSpPr>
          <p:nvPr/>
        </p:nvCxnSpPr>
        <p:spPr>
          <a:xfrm>
            <a:off x="5462927" y="5238518"/>
            <a:ext cx="0" cy="51899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22073D0C-99A0-4D42-881A-3F0FEF3FA674}"/>
              </a:ext>
            </a:extLst>
          </p:cNvPr>
          <p:cNvSpPr/>
          <p:nvPr/>
        </p:nvSpPr>
        <p:spPr>
          <a:xfrm>
            <a:off x="4613993" y="5865970"/>
            <a:ext cx="1738712" cy="7426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/>
                <a:cs typeface="+mn-cs"/>
              </a:rPr>
              <a:t>Knowledge Graph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072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AF9E703-A851-490B-8C84-330478458905}"/>
              </a:ext>
            </a:extLst>
          </p:cNvPr>
          <p:cNvSpPr/>
          <p:nvPr/>
        </p:nvSpPr>
        <p:spPr>
          <a:xfrm>
            <a:off x="2365794" y="2828835"/>
            <a:ext cx="7094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Knowledge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seems like a crucial part for metaphor.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Whereas, state-of-the-art metaphor detection models seems never mention this part…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8ACC01A-3538-F746-B8FD-063CFE909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B442EC7E-5D98-4DEE-BD37-840E0C2891CC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1C4C291-272C-4844-92DF-3D5FAEB6AB76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20" name="直接连接符 68">
              <a:extLst>
                <a:ext uri="{FF2B5EF4-FFF2-40B4-BE49-F238E27FC236}">
                  <a16:creationId xmlns:a16="http://schemas.microsoft.com/office/drawing/2014/main" id="{B75145BE-8B0A-48F0-B5DB-9430D0894D6E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7B1D88C-51E1-4E25-8149-C4BD99F381F7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5729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35346D84-B71C-4575-ADC1-C3DA5B318961}"/>
              </a:ext>
            </a:extLst>
          </p:cNvPr>
          <p:cNvSpPr txBox="1"/>
          <p:nvPr/>
        </p:nvSpPr>
        <p:spPr>
          <a:xfrm>
            <a:off x="530271" y="402540"/>
            <a:ext cx="4002955" cy="1422954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500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  <a:cs typeface="+mn-cs"/>
              </a:rPr>
              <a:t>Time </a:t>
            </a:r>
            <a:r>
              <a:rPr lang="en-US" altLang="zh-CN" sz="4400" spc="300" dirty="0">
                <a:gradFill>
                  <a:gsLst>
                    <a:gs pos="500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latin typeface="汉仪雅酷黑 85W" panose="020B0904020202020204" pitchFamily="34" charset="-122"/>
                <a:ea typeface="汉仪雅酷黑 85W" panose="020B0904020202020204" pitchFamily="34" charset="-122"/>
              </a:rPr>
              <a:t>course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300" dirty="0">
                <a:gradFill>
                  <a:gsLst>
                    <a:gs pos="500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latin typeface="汉仪雅酷黑 85W" panose="020B0904020202020204" pitchFamily="34" charset="-122"/>
                <a:ea typeface="汉仪雅酷黑 85W" panose="020B0904020202020204" pitchFamily="34" charset="-122"/>
              </a:rPr>
              <a:t>for metaphor detection</a:t>
            </a:r>
            <a:endParaRPr kumimoji="0" lang="zh-CN" altLang="en-US" sz="44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50000">
                    <a:srgbClr val="DAA070"/>
                  </a:gs>
                  <a:gs pos="0">
                    <a:srgbClr val="DCB58D"/>
                  </a:gs>
                  <a:gs pos="100000">
                    <a:srgbClr val="E6C3A0"/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汉仪雅酷黑 85W" panose="020B0904020202020204" pitchFamily="34" charset="-122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2757DDAE-5BAA-44D0-AD6A-250FE365E454}"/>
              </a:ext>
            </a:extLst>
          </p:cNvPr>
          <p:cNvSpPr/>
          <p:nvPr/>
        </p:nvSpPr>
        <p:spPr>
          <a:xfrm rot="2700000">
            <a:off x="-3268937" y="1358221"/>
            <a:ext cx="16681900" cy="9444586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15" name="TextBox 25">
            <a:extLst>
              <a:ext uri="{FF2B5EF4-FFF2-40B4-BE49-F238E27FC236}">
                <a16:creationId xmlns:a16="http://schemas.microsoft.com/office/drawing/2014/main" id="{D47A01C2-B6F9-420B-BE62-662B79376CF7}"/>
              </a:ext>
            </a:extLst>
          </p:cNvPr>
          <p:cNvSpPr txBox="1"/>
          <p:nvPr/>
        </p:nvSpPr>
        <p:spPr>
          <a:xfrm>
            <a:off x="888347" y="2720902"/>
            <a:ext cx="1706110" cy="4194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Word Level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sp>
        <p:nvSpPr>
          <p:cNvPr id="19" name="TextBox 25">
            <a:extLst>
              <a:ext uri="{FF2B5EF4-FFF2-40B4-BE49-F238E27FC236}">
                <a16:creationId xmlns:a16="http://schemas.microsoft.com/office/drawing/2014/main" id="{495A3E5E-234F-4713-9134-CB9F17CBA9D7}"/>
              </a:ext>
            </a:extLst>
          </p:cNvPr>
          <p:cNvSpPr txBox="1"/>
          <p:nvPr/>
        </p:nvSpPr>
        <p:spPr>
          <a:xfrm>
            <a:off x="888347" y="3146007"/>
            <a:ext cx="2723703" cy="279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Based metaphor detection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E5A5C22A-0E7D-4720-9D16-E1284868F1E7}"/>
              </a:ext>
            </a:extLst>
          </p:cNvPr>
          <p:cNvSpPr txBox="1"/>
          <p:nvPr/>
        </p:nvSpPr>
        <p:spPr>
          <a:xfrm>
            <a:off x="888347" y="3547411"/>
            <a:ext cx="2924529" cy="66531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838486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Concreteness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38486"/>
                </a:solidFill>
                <a:effectLst/>
                <a:uLnTx/>
                <a:uFillTx/>
                <a:latin typeface="汉仪雅酷黑 45W" panose="020B0404020202020204" pitchFamily="34" charset="-122"/>
                <a:ea typeface="汉仪雅酷黑 45W" panose="020B0404020202020204" pitchFamily="34" charset="-122"/>
                <a:cs typeface="Segoe UI" panose="020B0502040204020203" pitchFamily="34" charset="0"/>
              </a:rPr>
              <a:t>Supersences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838486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Vector space word representation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838486"/>
              </a:solidFill>
              <a:effectLst/>
              <a:uLnTx/>
              <a:uFillTx/>
              <a:latin typeface="汉仪雅酷黑 45W" panose="020B0404020202020204" pitchFamily="34" charset="-122"/>
              <a:ea typeface="汉仪雅酷黑 45W" panose="020B0404020202020204" pitchFamily="34" charset="-122"/>
              <a:cs typeface="Segoe UI" panose="020B0502040204020203" pitchFamily="34" charset="0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213DFEAE-DCB5-4D3F-BA03-8A27D422FBB8}"/>
              </a:ext>
            </a:extLst>
          </p:cNvPr>
          <p:cNvCxnSpPr>
            <a:cxnSpLocks/>
          </p:cNvCxnSpPr>
          <p:nvPr/>
        </p:nvCxnSpPr>
        <p:spPr>
          <a:xfrm>
            <a:off x="530271" y="1399511"/>
            <a:ext cx="3636287" cy="0"/>
          </a:xfrm>
          <a:prstGeom prst="line">
            <a:avLst/>
          </a:prstGeom>
          <a:ln w="19050">
            <a:gradFill>
              <a:gsLst>
                <a:gs pos="0">
                  <a:srgbClr val="DBAD81"/>
                </a:gs>
                <a:gs pos="100000">
                  <a:srgbClr val="DCA577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8B55806A-C458-4FCB-AE89-D27BD0146406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17D5601-D875-4717-88BA-440F2416FC94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4BF6EC3-03D1-44B0-877F-0BB55FB479D1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D6D2CB0-DF97-480F-A1E8-017B80C52168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05A93C9-5606-4EAF-91D4-0AE8A6F48287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3226FDD-A71B-46A8-8C7A-356E32579B7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TextBox 25">
            <a:extLst>
              <a:ext uri="{FF2B5EF4-FFF2-40B4-BE49-F238E27FC236}">
                <a16:creationId xmlns:a16="http://schemas.microsoft.com/office/drawing/2014/main" id="{D18D0C40-A8DE-5248-B360-6DAD8DD8AD9D}"/>
              </a:ext>
            </a:extLst>
          </p:cNvPr>
          <p:cNvSpPr txBox="1"/>
          <p:nvPr/>
        </p:nvSpPr>
        <p:spPr>
          <a:xfrm>
            <a:off x="4414306" y="2720902"/>
            <a:ext cx="2435068" cy="4194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Neural Network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sp>
        <p:nvSpPr>
          <p:cNvPr id="37" name="TextBox 25">
            <a:extLst>
              <a:ext uri="{FF2B5EF4-FFF2-40B4-BE49-F238E27FC236}">
                <a16:creationId xmlns:a16="http://schemas.microsoft.com/office/drawing/2014/main" id="{63D1EFF5-2DC3-5141-9F86-3B1C66888CCF}"/>
              </a:ext>
            </a:extLst>
          </p:cNvPr>
          <p:cNvSpPr txBox="1"/>
          <p:nvPr/>
        </p:nvSpPr>
        <p:spPr>
          <a:xfrm>
            <a:off x="4414306" y="3146007"/>
            <a:ext cx="2723703" cy="279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Based metaphor detection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5C5266AC-EA27-8942-88AF-AF1B8F06EAC5}"/>
              </a:ext>
            </a:extLst>
          </p:cNvPr>
          <p:cNvSpPr txBox="1"/>
          <p:nvPr/>
        </p:nvSpPr>
        <p:spPr>
          <a:xfrm>
            <a:off x="4414306" y="3547411"/>
            <a:ext cx="2924529" cy="8961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838486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Recurrent Neural Network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838486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Convolutional Neural Network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838486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Long Short Term Memory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838486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Bidirectional Long Short Term Memory</a:t>
            </a:r>
          </a:p>
        </p:txBody>
      </p:sp>
      <p:sp>
        <p:nvSpPr>
          <p:cNvPr id="58" name="TextBox 25">
            <a:extLst>
              <a:ext uri="{FF2B5EF4-FFF2-40B4-BE49-F238E27FC236}">
                <a16:creationId xmlns:a16="http://schemas.microsoft.com/office/drawing/2014/main" id="{370106E4-8D79-CA4D-9C4B-A8653A43F255}"/>
              </a:ext>
            </a:extLst>
          </p:cNvPr>
          <p:cNvSpPr txBox="1"/>
          <p:nvPr/>
        </p:nvSpPr>
        <p:spPr>
          <a:xfrm>
            <a:off x="8166328" y="2717829"/>
            <a:ext cx="2924529" cy="4194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Pre-training</a:t>
            </a:r>
            <a:r>
              <a:rPr lang="en-US" sz="2400" dirty="0">
                <a:solidFill>
                  <a:srgbClr val="FFFFFF"/>
                </a:solidFill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 model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sp>
        <p:nvSpPr>
          <p:cNvPr id="59" name="TextBox 25">
            <a:extLst>
              <a:ext uri="{FF2B5EF4-FFF2-40B4-BE49-F238E27FC236}">
                <a16:creationId xmlns:a16="http://schemas.microsoft.com/office/drawing/2014/main" id="{931693AB-36DA-554B-8F89-1C217E259D1D}"/>
              </a:ext>
            </a:extLst>
          </p:cNvPr>
          <p:cNvSpPr txBox="1"/>
          <p:nvPr/>
        </p:nvSpPr>
        <p:spPr>
          <a:xfrm>
            <a:off x="8166329" y="3157938"/>
            <a:ext cx="2723703" cy="279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Based metaphor detection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sp>
        <p:nvSpPr>
          <p:cNvPr id="60" name="TextBox 24">
            <a:extLst>
              <a:ext uri="{FF2B5EF4-FFF2-40B4-BE49-F238E27FC236}">
                <a16:creationId xmlns:a16="http://schemas.microsoft.com/office/drawing/2014/main" id="{275D7FD2-A967-E04C-8829-FEA9B2F9AEBD}"/>
              </a:ext>
            </a:extLst>
          </p:cNvPr>
          <p:cNvSpPr txBox="1"/>
          <p:nvPr/>
        </p:nvSpPr>
        <p:spPr>
          <a:xfrm>
            <a:off x="8166328" y="3533766"/>
            <a:ext cx="3726784" cy="66531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 defTabSz="914400">
              <a:lnSpc>
                <a:spcPct val="150000"/>
              </a:lnSpc>
              <a:defRPr/>
            </a:pPr>
            <a:r>
              <a:rPr lang="en-US" sz="1000" dirty="0">
                <a:solidFill>
                  <a:srgbClr val="838486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Bidirectional Encoder Representations from Transformers</a:t>
            </a:r>
          </a:p>
          <a:p>
            <a:pPr lvl="0" defTabSz="914400">
              <a:lnSpc>
                <a:spcPct val="150000"/>
              </a:lnSpc>
              <a:defRPr/>
            </a:pPr>
            <a:r>
              <a:rPr lang="en-US" sz="1000" dirty="0">
                <a:solidFill>
                  <a:srgbClr val="838486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Robustly Optimized BERT Pretraining Approach</a:t>
            </a:r>
          </a:p>
          <a:p>
            <a:pPr lvl="0" defTabSz="914400">
              <a:lnSpc>
                <a:spcPct val="150000"/>
              </a:lnSpc>
              <a:defRPr/>
            </a:pPr>
            <a:r>
              <a:rPr lang="en-US" sz="1000" dirty="0">
                <a:solidFill>
                  <a:srgbClr val="838486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Enhanced Language Representation with Informative Entities </a:t>
            </a:r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7AE3CA23-64A3-6744-B2B9-CF87AFDC4521}"/>
              </a:ext>
            </a:extLst>
          </p:cNvPr>
          <p:cNvSpPr>
            <a:spLocks noChangeArrowheads="1"/>
          </p:cNvSpPr>
          <p:nvPr/>
        </p:nvSpPr>
        <p:spPr bwMode="auto">
          <a:xfrm rot="21325660">
            <a:off x="2321300" y="4767750"/>
            <a:ext cx="3110611" cy="1114176"/>
          </a:xfrm>
          <a:custGeom>
            <a:avLst/>
            <a:gdLst>
              <a:gd name="T0" fmla="*/ 957263 w 610"/>
              <a:gd name="T1" fmla="*/ 850900 h 536"/>
              <a:gd name="T2" fmla="*/ 0 w 610"/>
              <a:gd name="T3" fmla="*/ 11113 h 536"/>
              <a:gd name="T4" fmla="*/ 12700 w 610"/>
              <a:gd name="T5" fmla="*/ 0 h 536"/>
              <a:gd name="T6" fmla="*/ 968375 w 610"/>
              <a:gd name="T7" fmla="*/ 839788 h 536"/>
              <a:gd name="T8" fmla="*/ 957263 w 610"/>
              <a:gd name="T9" fmla="*/ 850900 h 5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10"/>
              <a:gd name="T16" fmla="*/ 0 h 536"/>
              <a:gd name="T17" fmla="*/ 610 w 610"/>
              <a:gd name="T18" fmla="*/ 536 h 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10" h="536">
                <a:moveTo>
                  <a:pt x="603" y="536"/>
                </a:moveTo>
                <a:lnTo>
                  <a:pt x="0" y="7"/>
                </a:lnTo>
                <a:lnTo>
                  <a:pt x="8" y="0"/>
                </a:lnTo>
                <a:lnTo>
                  <a:pt x="610" y="529"/>
                </a:lnTo>
                <a:lnTo>
                  <a:pt x="603" y="536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4F4F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F2FD9023-C3BB-ED4C-A9F8-53EA42A65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106" y="5111274"/>
            <a:ext cx="3045123" cy="685848"/>
          </a:xfrm>
          <a:custGeom>
            <a:avLst/>
            <a:gdLst>
              <a:gd name="T0" fmla="*/ 11113 w 534"/>
              <a:gd name="T1" fmla="*/ 1282700 h 808"/>
              <a:gd name="T2" fmla="*/ 0 w 534"/>
              <a:gd name="T3" fmla="*/ 1274763 h 808"/>
              <a:gd name="T4" fmla="*/ 836613 w 534"/>
              <a:gd name="T5" fmla="*/ 0 h 808"/>
              <a:gd name="T6" fmla="*/ 847725 w 534"/>
              <a:gd name="T7" fmla="*/ 7938 h 808"/>
              <a:gd name="T8" fmla="*/ 11113 w 534"/>
              <a:gd name="T9" fmla="*/ 1282700 h 8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34"/>
              <a:gd name="T16" fmla="*/ 0 h 808"/>
              <a:gd name="T17" fmla="*/ 534 w 534"/>
              <a:gd name="T18" fmla="*/ 808 h 8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34" h="808">
                <a:moveTo>
                  <a:pt x="7" y="808"/>
                </a:moveTo>
                <a:lnTo>
                  <a:pt x="0" y="803"/>
                </a:lnTo>
                <a:lnTo>
                  <a:pt x="527" y="0"/>
                </a:lnTo>
                <a:lnTo>
                  <a:pt x="534" y="5"/>
                </a:lnTo>
                <a:lnTo>
                  <a:pt x="7" y="808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4F4F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Oval 47">
            <a:extLst>
              <a:ext uri="{FF2B5EF4-FFF2-40B4-BE49-F238E27FC236}">
                <a16:creationId xmlns:a16="http://schemas.microsoft.com/office/drawing/2014/main" id="{68EB5DA3-F7F5-EC49-9FFF-4A9F317DB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815" y="4630462"/>
            <a:ext cx="443867" cy="432785"/>
          </a:xfrm>
          <a:prstGeom prst="ellipse">
            <a:avLst/>
          </a:prstGeom>
          <a:gradFill>
            <a:gsLst>
              <a:gs pos="100000">
                <a:sysClr val="window" lastClr="FFFFFF"/>
              </a:gs>
              <a:gs pos="0">
                <a:sysClr val="window" lastClr="FFFFFF">
                  <a:lumMod val="85000"/>
                </a:sysClr>
              </a:gs>
            </a:gsLst>
            <a:lin ang="2700000" scaled="1"/>
          </a:gradFill>
          <a:ln w="31750" cap="flat" cmpd="sng" algn="ctr"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4400" b="0" i="0" u="none" strike="noStrike" kern="0" cap="none" spc="0" normalizeH="0" baseline="0" noProof="0">
              <a:ln>
                <a:noFill/>
              </a:ln>
              <a:solidFill>
                <a:srgbClr val="4F4F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76" name="TextBox 682">
            <a:extLst>
              <a:ext uri="{FF2B5EF4-FFF2-40B4-BE49-F238E27FC236}">
                <a16:creationId xmlns:a16="http://schemas.microsoft.com/office/drawing/2014/main" id="{FD75A160-D44F-B04C-B671-854829ACA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7702" y="4711852"/>
            <a:ext cx="51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377"/>
            <a:r>
              <a:rPr lang="en-US" altLang="zh-CN" sz="1100" dirty="0">
                <a:solidFill>
                  <a:srgbClr val="4F4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800" dirty="0">
              <a:solidFill>
                <a:srgbClr val="4F4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Oval 45">
            <a:extLst>
              <a:ext uri="{FF2B5EF4-FFF2-40B4-BE49-F238E27FC236}">
                <a16:creationId xmlns:a16="http://schemas.microsoft.com/office/drawing/2014/main" id="{DFCC57AA-65CE-AF4C-8733-BDB37173C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667" y="4435164"/>
            <a:ext cx="825501" cy="823382"/>
          </a:xfrm>
          <a:prstGeom prst="ellipse">
            <a:avLst/>
          </a:prstGeom>
          <a:gradFill>
            <a:gsLst>
              <a:gs pos="100000">
                <a:sysClr val="window" lastClr="FFFFFF"/>
              </a:gs>
              <a:gs pos="0">
                <a:sysClr val="window" lastClr="FFFFFF">
                  <a:lumMod val="85000"/>
                </a:sysClr>
              </a:gs>
            </a:gsLst>
            <a:lin ang="2700000" scaled="1"/>
          </a:gradFill>
          <a:ln w="31750" cap="flat" cmpd="sng" algn="ctr"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solidFill>
                <a:srgbClr val="4F4F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81" name="Oval 51">
            <a:extLst>
              <a:ext uri="{FF2B5EF4-FFF2-40B4-BE49-F238E27FC236}">
                <a16:creationId xmlns:a16="http://schemas.microsoft.com/office/drawing/2014/main" id="{D1228430-1EA7-2D43-820F-EAC8E7A1C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574" y="5258546"/>
            <a:ext cx="681453" cy="685848"/>
          </a:xfrm>
          <a:prstGeom prst="ellipse">
            <a:avLst/>
          </a:prstGeom>
          <a:gradFill>
            <a:gsLst>
              <a:gs pos="100000">
                <a:sysClr val="window" lastClr="FFFFFF"/>
              </a:gs>
              <a:gs pos="0">
                <a:sysClr val="window" lastClr="FFFFFF">
                  <a:lumMod val="85000"/>
                </a:sysClr>
              </a:gs>
            </a:gsLst>
            <a:lin ang="2700000" scaled="1"/>
          </a:gradFill>
          <a:ln w="31750" cap="flat" cmpd="sng" algn="ctr"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solidFill>
                <a:srgbClr val="4F4F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85" name="TextBox 682">
            <a:extLst>
              <a:ext uri="{FF2B5EF4-FFF2-40B4-BE49-F238E27FC236}">
                <a16:creationId xmlns:a16="http://schemas.microsoft.com/office/drawing/2014/main" id="{FA1ED364-6DF7-EA40-BA58-A931B4EE7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1370" y="5443929"/>
            <a:ext cx="6078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377"/>
            <a:r>
              <a:rPr lang="en-US" altLang="zh-CN" sz="1400" dirty="0">
                <a:solidFill>
                  <a:srgbClr val="4F4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zh-CN" altLang="en-US" sz="1000" dirty="0">
              <a:solidFill>
                <a:srgbClr val="4F4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TextBox 682">
            <a:extLst>
              <a:ext uri="{FF2B5EF4-FFF2-40B4-BE49-F238E27FC236}">
                <a16:creationId xmlns:a16="http://schemas.microsoft.com/office/drawing/2014/main" id="{F3A1C5FD-B482-E14E-ADB1-F7B232931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633" y="4673380"/>
            <a:ext cx="6655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377"/>
            <a:r>
              <a:rPr lang="en-US" altLang="zh-CN" sz="1600" dirty="0">
                <a:solidFill>
                  <a:srgbClr val="4F4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endParaRPr lang="zh-CN" altLang="en-US" sz="1050" dirty="0">
              <a:solidFill>
                <a:srgbClr val="4F4F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84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>
            <a:extLst>
              <a:ext uri="{FF2B5EF4-FFF2-40B4-BE49-F238E27FC236}">
                <a16:creationId xmlns:a16="http://schemas.microsoft.com/office/drawing/2014/main" id="{97B77ABB-59AB-49A8-B4C8-D82456D1D0B0}"/>
              </a:ext>
            </a:extLst>
          </p:cNvPr>
          <p:cNvSpPr txBox="1"/>
          <p:nvPr/>
        </p:nvSpPr>
        <p:spPr>
          <a:xfrm>
            <a:off x="8175841" y="-2900390"/>
            <a:ext cx="3380092" cy="10348987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0000" spc="300" dirty="0"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latin typeface="Prism" panose="00000500000000000000" pitchFamily="50" charset="0"/>
                <a:ea typeface="汉仪雅酷黑 85W" panose="020B0904020202020204" pitchFamily="34" charset="-122"/>
              </a:rPr>
              <a:t>2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EC7D1319-C554-42F1-B19B-4D4B1D3E77E5}"/>
              </a:ext>
            </a:extLst>
          </p:cNvPr>
          <p:cNvSpPr/>
          <p:nvPr/>
        </p:nvSpPr>
        <p:spPr>
          <a:xfrm>
            <a:off x="2997236" y="777486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67E8E76-B423-46B7-A3B4-5CCF1EBF52E1}"/>
              </a:ext>
            </a:extLst>
          </p:cNvPr>
          <p:cNvSpPr txBox="1"/>
          <p:nvPr/>
        </p:nvSpPr>
        <p:spPr>
          <a:xfrm>
            <a:off x="1206348" y="1288131"/>
            <a:ext cx="1639231" cy="3008516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500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汉仪雅酷黑 85W" panose="020B0904020202020204" pitchFamily="34" charset="-122"/>
              </a:rPr>
              <a:t>02</a:t>
            </a:r>
            <a:endParaRPr kumimoji="0" lang="zh-CN" altLang="en-US" sz="150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50000">
                    <a:srgbClr val="DAA070"/>
                  </a:gs>
                  <a:gs pos="0">
                    <a:srgbClr val="DCB58D"/>
                  </a:gs>
                  <a:gs pos="100000">
                    <a:srgbClr val="E6C3A0"/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gency FB" panose="020B0503020202020204" pitchFamily="34" charset="0"/>
              <a:ea typeface="汉仪雅酷黑 85W" panose="020B0904020202020204" pitchFamily="34" charset="-122"/>
            </a:endParaRPr>
          </a:p>
        </p:txBody>
      </p:sp>
      <p:sp>
        <p:nvSpPr>
          <p:cNvPr id="53" name="TextBox 25">
            <a:extLst>
              <a:ext uri="{FF2B5EF4-FFF2-40B4-BE49-F238E27FC236}">
                <a16:creationId xmlns:a16="http://schemas.microsoft.com/office/drawing/2014/main" id="{CB3EA9DB-E9C5-4526-B4B5-116313548400}"/>
              </a:ext>
            </a:extLst>
          </p:cNvPr>
          <p:cNvSpPr txBox="1"/>
          <p:nvPr/>
        </p:nvSpPr>
        <p:spPr>
          <a:xfrm>
            <a:off x="2915508" y="2176360"/>
            <a:ext cx="6279255" cy="1094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PART THREE</a:t>
            </a:r>
            <a:endParaRPr kumimoji="0" lang="fr-FR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sp>
        <p:nvSpPr>
          <p:cNvPr id="54" name="TextBox 25">
            <a:extLst>
              <a:ext uri="{FF2B5EF4-FFF2-40B4-BE49-F238E27FC236}">
                <a16:creationId xmlns:a16="http://schemas.microsoft.com/office/drawing/2014/main" id="{81D6EE4B-1770-4792-AA11-685182F4F474}"/>
              </a:ext>
            </a:extLst>
          </p:cNvPr>
          <p:cNvSpPr txBox="1"/>
          <p:nvPr/>
        </p:nvSpPr>
        <p:spPr>
          <a:xfrm>
            <a:off x="2915508" y="3396636"/>
            <a:ext cx="3734115" cy="524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Model</a:t>
            </a:r>
            <a:endParaRPr kumimoji="0" lang="fr-FR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7AD4753-C80D-42F0-B3A9-1E71BAC2699A}"/>
              </a:ext>
            </a:extLst>
          </p:cNvPr>
          <p:cNvCxnSpPr>
            <a:cxnSpLocks/>
          </p:cNvCxnSpPr>
          <p:nvPr/>
        </p:nvCxnSpPr>
        <p:spPr>
          <a:xfrm>
            <a:off x="2979206" y="3320199"/>
            <a:ext cx="754380" cy="0"/>
          </a:xfrm>
          <a:prstGeom prst="line">
            <a:avLst/>
          </a:prstGeom>
          <a:ln w="19050">
            <a:gradFill>
              <a:gsLst>
                <a:gs pos="0">
                  <a:srgbClr val="DBAD81"/>
                </a:gs>
                <a:gs pos="100000">
                  <a:srgbClr val="DCA577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8B8BA963-5CC5-4912-AF83-23CFA21059CA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44FAD2C-8479-4300-9826-70A60FB55BF0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B5C62E9-66B3-4BAD-95D7-EF2386B3FCB7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24A59C1-A0A3-4D42-B445-52AF420D3D48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A0766C8-4AC0-4E72-997F-3CAA7841D474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B48F20C-E27F-4808-8F17-4FA2C0FCCBBB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F7789298-D4A2-4C88-8986-CD00CC8AA697}"/>
              </a:ext>
            </a:extLst>
          </p:cNvPr>
          <p:cNvSpPr/>
          <p:nvPr/>
        </p:nvSpPr>
        <p:spPr>
          <a:xfrm>
            <a:off x="-8494805" y="-4602944"/>
            <a:ext cx="2734707" cy="470112"/>
          </a:xfrm>
          <a:custGeom>
            <a:avLst/>
            <a:gdLst>
              <a:gd name="connsiteX0" fmla="*/ 0 w 2851548"/>
              <a:gd name="connsiteY0" fmla="*/ 0 h 490198"/>
              <a:gd name="connsiteX1" fmla="*/ 245099 w 2851548"/>
              <a:gd name="connsiteY1" fmla="*/ 0 h 490198"/>
              <a:gd name="connsiteX2" fmla="*/ 504056 w 2851548"/>
              <a:gd name="connsiteY2" fmla="*/ 0 h 490198"/>
              <a:gd name="connsiteX3" fmla="*/ 2606449 w 2851548"/>
              <a:gd name="connsiteY3" fmla="*/ 0 h 490198"/>
              <a:gd name="connsiteX4" fmla="*/ 2851548 w 2851548"/>
              <a:gd name="connsiteY4" fmla="*/ 245099 h 490198"/>
              <a:gd name="connsiteX5" fmla="*/ 2851547 w 2851548"/>
              <a:gd name="connsiteY5" fmla="*/ 245099 h 490198"/>
              <a:gd name="connsiteX6" fmla="*/ 2606448 w 2851548"/>
              <a:gd name="connsiteY6" fmla="*/ 490198 h 490198"/>
              <a:gd name="connsiteX7" fmla="*/ 245099 w 2851548"/>
              <a:gd name="connsiteY7" fmla="*/ 490197 h 490198"/>
              <a:gd name="connsiteX8" fmla="*/ 19261 w 2851548"/>
              <a:gd name="connsiteY8" fmla="*/ 340502 h 490198"/>
              <a:gd name="connsiteX9" fmla="*/ 5926 w 2851548"/>
              <a:gd name="connsiteY9" fmla="*/ 274452 h 490198"/>
              <a:gd name="connsiteX10" fmla="*/ 0 w 2851548"/>
              <a:gd name="connsiteY10" fmla="*/ 274452 h 490198"/>
              <a:gd name="connsiteX11" fmla="*/ 0 w 2851548"/>
              <a:gd name="connsiteY11" fmla="*/ 245099 h 490198"/>
              <a:gd name="connsiteX12" fmla="*/ 0 w 2851548"/>
              <a:gd name="connsiteY12" fmla="*/ 245098 h 49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1548" h="490198">
                <a:moveTo>
                  <a:pt x="0" y="0"/>
                </a:moveTo>
                <a:lnTo>
                  <a:pt x="245099" y="0"/>
                </a:lnTo>
                <a:lnTo>
                  <a:pt x="504056" y="0"/>
                </a:lnTo>
                <a:lnTo>
                  <a:pt x="2606449" y="0"/>
                </a:lnTo>
                <a:cubicBezTo>
                  <a:pt x="2741813" y="0"/>
                  <a:pt x="2851548" y="109735"/>
                  <a:pt x="2851548" y="245099"/>
                </a:cubicBezTo>
                <a:lnTo>
                  <a:pt x="2851547" y="245099"/>
                </a:lnTo>
                <a:cubicBezTo>
                  <a:pt x="2851547" y="380463"/>
                  <a:pt x="2741812" y="490198"/>
                  <a:pt x="2606448" y="490198"/>
                </a:cubicBezTo>
                <a:lnTo>
                  <a:pt x="245099" y="490197"/>
                </a:lnTo>
                <a:cubicBezTo>
                  <a:pt x="143576" y="490197"/>
                  <a:pt x="56469" y="428471"/>
                  <a:pt x="19261" y="340502"/>
                </a:cubicBezTo>
                <a:lnTo>
                  <a:pt x="5926" y="274452"/>
                </a:lnTo>
                <a:lnTo>
                  <a:pt x="0" y="274452"/>
                </a:lnTo>
                <a:lnTo>
                  <a:pt x="0" y="245099"/>
                </a:lnTo>
                <a:lnTo>
                  <a:pt x="0" y="245098"/>
                </a:lnTo>
                <a:close/>
              </a:path>
            </a:pathLst>
          </a:cu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问题一</a:t>
            </a: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5917208D-028C-4C23-ABEF-CA990F1FD8CA}"/>
              </a:ext>
            </a:extLst>
          </p:cNvPr>
          <p:cNvSpPr/>
          <p:nvPr/>
        </p:nvSpPr>
        <p:spPr>
          <a:xfrm>
            <a:off x="4738925" y="-5073056"/>
            <a:ext cx="2734707" cy="470112"/>
          </a:xfrm>
          <a:custGeom>
            <a:avLst/>
            <a:gdLst>
              <a:gd name="connsiteX0" fmla="*/ 0 w 2851548"/>
              <a:gd name="connsiteY0" fmla="*/ 0 h 490198"/>
              <a:gd name="connsiteX1" fmla="*/ 245099 w 2851548"/>
              <a:gd name="connsiteY1" fmla="*/ 0 h 490198"/>
              <a:gd name="connsiteX2" fmla="*/ 504056 w 2851548"/>
              <a:gd name="connsiteY2" fmla="*/ 0 h 490198"/>
              <a:gd name="connsiteX3" fmla="*/ 2606449 w 2851548"/>
              <a:gd name="connsiteY3" fmla="*/ 0 h 490198"/>
              <a:gd name="connsiteX4" fmla="*/ 2851548 w 2851548"/>
              <a:gd name="connsiteY4" fmla="*/ 245099 h 490198"/>
              <a:gd name="connsiteX5" fmla="*/ 2851547 w 2851548"/>
              <a:gd name="connsiteY5" fmla="*/ 245099 h 490198"/>
              <a:gd name="connsiteX6" fmla="*/ 2606448 w 2851548"/>
              <a:gd name="connsiteY6" fmla="*/ 490198 h 490198"/>
              <a:gd name="connsiteX7" fmla="*/ 245099 w 2851548"/>
              <a:gd name="connsiteY7" fmla="*/ 490197 h 490198"/>
              <a:gd name="connsiteX8" fmla="*/ 19261 w 2851548"/>
              <a:gd name="connsiteY8" fmla="*/ 340502 h 490198"/>
              <a:gd name="connsiteX9" fmla="*/ 5926 w 2851548"/>
              <a:gd name="connsiteY9" fmla="*/ 274452 h 490198"/>
              <a:gd name="connsiteX10" fmla="*/ 0 w 2851548"/>
              <a:gd name="connsiteY10" fmla="*/ 274452 h 490198"/>
              <a:gd name="connsiteX11" fmla="*/ 0 w 2851548"/>
              <a:gd name="connsiteY11" fmla="*/ 245099 h 490198"/>
              <a:gd name="connsiteX12" fmla="*/ 0 w 2851548"/>
              <a:gd name="connsiteY12" fmla="*/ 245098 h 49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1548" h="490198">
                <a:moveTo>
                  <a:pt x="0" y="0"/>
                </a:moveTo>
                <a:lnTo>
                  <a:pt x="245099" y="0"/>
                </a:lnTo>
                <a:lnTo>
                  <a:pt x="504056" y="0"/>
                </a:lnTo>
                <a:lnTo>
                  <a:pt x="2606449" y="0"/>
                </a:lnTo>
                <a:cubicBezTo>
                  <a:pt x="2741813" y="0"/>
                  <a:pt x="2851548" y="109735"/>
                  <a:pt x="2851548" y="245099"/>
                </a:cubicBezTo>
                <a:lnTo>
                  <a:pt x="2851547" y="245099"/>
                </a:lnTo>
                <a:cubicBezTo>
                  <a:pt x="2851547" y="380463"/>
                  <a:pt x="2741812" y="490198"/>
                  <a:pt x="2606448" y="490198"/>
                </a:cubicBezTo>
                <a:lnTo>
                  <a:pt x="245099" y="490197"/>
                </a:lnTo>
                <a:cubicBezTo>
                  <a:pt x="143576" y="490197"/>
                  <a:pt x="56469" y="428471"/>
                  <a:pt x="19261" y="340502"/>
                </a:cubicBezTo>
                <a:lnTo>
                  <a:pt x="5926" y="274452"/>
                </a:lnTo>
                <a:lnTo>
                  <a:pt x="0" y="274452"/>
                </a:lnTo>
                <a:lnTo>
                  <a:pt x="0" y="245099"/>
                </a:lnTo>
                <a:lnTo>
                  <a:pt x="0" y="245098"/>
                </a:lnTo>
                <a:close/>
              </a:path>
            </a:pathLst>
          </a:cu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问题二</a:t>
            </a: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52350A72-BC07-4866-98CB-8FBB3BB9E4A2}"/>
              </a:ext>
            </a:extLst>
          </p:cNvPr>
          <p:cNvSpPr/>
          <p:nvPr/>
        </p:nvSpPr>
        <p:spPr>
          <a:xfrm>
            <a:off x="22124329" y="2850087"/>
            <a:ext cx="2734707" cy="470112"/>
          </a:xfrm>
          <a:custGeom>
            <a:avLst/>
            <a:gdLst>
              <a:gd name="connsiteX0" fmla="*/ 0 w 2851548"/>
              <a:gd name="connsiteY0" fmla="*/ 0 h 490198"/>
              <a:gd name="connsiteX1" fmla="*/ 245099 w 2851548"/>
              <a:gd name="connsiteY1" fmla="*/ 0 h 490198"/>
              <a:gd name="connsiteX2" fmla="*/ 504056 w 2851548"/>
              <a:gd name="connsiteY2" fmla="*/ 0 h 490198"/>
              <a:gd name="connsiteX3" fmla="*/ 2606449 w 2851548"/>
              <a:gd name="connsiteY3" fmla="*/ 0 h 490198"/>
              <a:gd name="connsiteX4" fmla="*/ 2851548 w 2851548"/>
              <a:gd name="connsiteY4" fmla="*/ 245099 h 490198"/>
              <a:gd name="connsiteX5" fmla="*/ 2851547 w 2851548"/>
              <a:gd name="connsiteY5" fmla="*/ 245099 h 490198"/>
              <a:gd name="connsiteX6" fmla="*/ 2606448 w 2851548"/>
              <a:gd name="connsiteY6" fmla="*/ 490198 h 490198"/>
              <a:gd name="connsiteX7" fmla="*/ 245099 w 2851548"/>
              <a:gd name="connsiteY7" fmla="*/ 490197 h 490198"/>
              <a:gd name="connsiteX8" fmla="*/ 19261 w 2851548"/>
              <a:gd name="connsiteY8" fmla="*/ 340502 h 490198"/>
              <a:gd name="connsiteX9" fmla="*/ 5926 w 2851548"/>
              <a:gd name="connsiteY9" fmla="*/ 274452 h 490198"/>
              <a:gd name="connsiteX10" fmla="*/ 0 w 2851548"/>
              <a:gd name="connsiteY10" fmla="*/ 274452 h 490198"/>
              <a:gd name="connsiteX11" fmla="*/ 0 w 2851548"/>
              <a:gd name="connsiteY11" fmla="*/ 245099 h 490198"/>
              <a:gd name="connsiteX12" fmla="*/ 0 w 2851548"/>
              <a:gd name="connsiteY12" fmla="*/ 245098 h 49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1548" h="490198">
                <a:moveTo>
                  <a:pt x="0" y="0"/>
                </a:moveTo>
                <a:lnTo>
                  <a:pt x="245099" y="0"/>
                </a:lnTo>
                <a:lnTo>
                  <a:pt x="504056" y="0"/>
                </a:lnTo>
                <a:lnTo>
                  <a:pt x="2606449" y="0"/>
                </a:lnTo>
                <a:cubicBezTo>
                  <a:pt x="2741813" y="0"/>
                  <a:pt x="2851548" y="109735"/>
                  <a:pt x="2851548" y="245099"/>
                </a:cubicBezTo>
                <a:lnTo>
                  <a:pt x="2851547" y="245099"/>
                </a:lnTo>
                <a:cubicBezTo>
                  <a:pt x="2851547" y="380463"/>
                  <a:pt x="2741812" y="490198"/>
                  <a:pt x="2606448" y="490198"/>
                </a:cubicBezTo>
                <a:lnTo>
                  <a:pt x="245099" y="490197"/>
                </a:lnTo>
                <a:cubicBezTo>
                  <a:pt x="143576" y="490197"/>
                  <a:pt x="56469" y="428471"/>
                  <a:pt x="19261" y="340502"/>
                </a:cubicBezTo>
                <a:lnTo>
                  <a:pt x="5926" y="274452"/>
                </a:lnTo>
                <a:lnTo>
                  <a:pt x="0" y="274452"/>
                </a:lnTo>
                <a:lnTo>
                  <a:pt x="0" y="245099"/>
                </a:lnTo>
                <a:lnTo>
                  <a:pt x="0" y="245098"/>
                </a:lnTo>
                <a:close/>
              </a:path>
            </a:pathLst>
          </a:cu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问题三</a:t>
            </a: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B43B159C-354B-41D4-9F05-0E9A87164269}"/>
              </a:ext>
            </a:extLst>
          </p:cNvPr>
          <p:cNvSpPr/>
          <p:nvPr/>
        </p:nvSpPr>
        <p:spPr>
          <a:xfrm>
            <a:off x="-7586375" y="807696"/>
            <a:ext cx="2734707" cy="470112"/>
          </a:xfrm>
          <a:custGeom>
            <a:avLst/>
            <a:gdLst>
              <a:gd name="connsiteX0" fmla="*/ 0 w 2851548"/>
              <a:gd name="connsiteY0" fmla="*/ 0 h 490198"/>
              <a:gd name="connsiteX1" fmla="*/ 245099 w 2851548"/>
              <a:gd name="connsiteY1" fmla="*/ 0 h 490198"/>
              <a:gd name="connsiteX2" fmla="*/ 504056 w 2851548"/>
              <a:gd name="connsiteY2" fmla="*/ 0 h 490198"/>
              <a:gd name="connsiteX3" fmla="*/ 2606449 w 2851548"/>
              <a:gd name="connsiteY3" fmla="*/ 0 h 490198"/>
              <a:gd name="connsiteX4" fmla="*/ 2851548 w 2851548"/>
              <a:gd name="connsiteY4" fmla="*/ 245099 h 490198"/>
              <a:gd name="connsiteX5" fmla="*/ 2851547 w 2851548"/>
              <a:gd name="connsiteY5" fmla="*/ 245099 h 490198"/>
              <a:gd name="connsiteX6" fmla="*/ 2606448 w 2851548"/>
              <a:gd name="connsiteY6" fmla="*/ 490198 h 490198"/>
              <a:gd name="connsiteX7" fmla="*/ 245099 w 2851548"/>
              <a:gd name="connsiteY7" fmla="*/ 490197 h 490198"/>
              <a:gd name="connsiteX8" fmla="*/ 19261 w 2851548"/>
              <a:gd name="connsiteY8" fmla="*/ 340502 h 490198"/>
              <a:gd name="connsiteX9" fmla="*/ 5926 w 2851548"/>
              <a:gd name="connsiteY9" fmla="*/ 274452 h 490198"/>
              <a:gd name="connsiteX10" fmla="*/ 0 w 2851548"/>
              <a:gd name="connsiteY10" fmla="*/ 274452 h 490198"/>
              <a:gd name="connsiteX11" fmla="*/ 0 w 2851548"/>
              <a:gd name="connsiteY11" fmla="*/ 245099 h 490198"/>
              <a:gd name="connsiteX12" fmla="*/ 0 w 2851548"/>
              <a:gd name="connsiteY12" fmla="*/ 245098 h 49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1548" h="490198">
                <a:moveTo>
                  <a:pt x="0" y="0"/>
                </a:moveTo>
                <a:lnTo>
                  <a:pt x="245099" y="0"/>
                </a:lnTo>
                <a:lnTo>
                  <a:pt x="504056" y="0"/>
                </a:lnTo>
                <a:lnTo>
                  <a:pt x="2606449" y="0"/>
                </a:lnTo>
                <a:cubicBezTo>
                  <a:pt x="2741813" y="0"/>
                  <a:pt x="2851548" y="109735"/>
                  <a:pt x="2851548" y="245099"/>
                </a:cubicBezTo>
                <a:lnTo>
                  <a:pt x="2851547" y="245099"/>
                </a:lnTo>
                <a:cubicBezTo>
                  <a:pt x="2851547" y="380463"/>
                  <a:pt x="2741812" y="490198"/>
                  <a:pt x="2606448" y="490198"/>
                </a:cubicBezTo>
                <a:lnTo>
                  <a:pt x="245099" y="490197"/>
                </a:lnTo>
                <a:cubicBezTo>
                  <a:pt x="143576" y="490197"/>
                  <a:pt x="56469" y="428471"/>
                  <a:pt x="19261" y="340502"/>
                </a:cubicBezTo>
                <a:lnTo>
                  <a:pt x="5926" y="274452"/>
                </a:lnTo>
                <a:lnTo>
                  <a:pt x="0" y="274452"/>
                </a:lnTo>
                <a:lnTo>
                  <a:pt x="0" y="245099"/>
                </a:lnTo>
                <a:lnTo>
                  <a:pt x="0" y="245098"/>
                </a:lnTo>
                <a:close/>
              </a:path>
            </a:pathLst>
          </a:cu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问题五</a:t>
            </a: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1E89E296-065B-40EA-9EAF-2CE1CB8A8B30}"/>
              </a:ext>
            </a:extLst>
          </p:cNvPr>
          <p:cNvSpPr/>
          <p:nvPr/>
        </p:nvSpPr>
        <p:spPr>
          <a:xfrm>
            <a:off x="3733586" y="11788337"/>
            <a:ext cx="2734707" cy="470112"/>
          </a:xfrm>
          <a:custGeom>
            <a:avLst/>
            <a:gdLst>
              <a:gd name="connsiteX0" fmla="*/ 0 w 2851548"/>
              <a:gd name="connsiteY0" fmla="*/ 0 h 490198"/>
              <a:gd name="connsiteX1" fmla="*/ 245099 w 2851548"/>
              <a:gd name="connsiteY1" fmla="*/ 0 h 490198"/>
              <a:gd name="connsiteX2" fmla="*/ 504056 w 2851548"/>
              <a:gd name="connsiteY2" fmla="*/ 0 h 490198"/>
              <a:gd name="connsiteX3" fmla="*/ 2606449 w 2851548"/>
              <a:gd name="connsiteY3" fmla="*/ 0 h 490198"/>
              <a:gd name="connsiteX4" fmla="*/ 2851548 w 2851548"/>
              <a:gd name="connsiteY4" fmla="*/ 245099 h 490198"/>
              <a:gd name="connsiteX5" fmla="*/ 2851547 w 2851548"/>
              <a:gd name="connsiteY5" fmla="*/ 245099 h 490198"/>
              <a:gd name="connsiteX6" fmla="*/ 2606448 w 2851548"/>
              <a:gd name="connsiteY6" fmla="*/ 490198 h 490198"/>
              <a:gd name="connsiteX7" fmla="*/ 245099 w 2851548"/>
              <a:gd name="connsiteY7" fmla="*/ 490197 h 490198"/>
              <a:gd name="connsiteX8" fmla="*/ 19261 w 2851548"/>
              <a:gd name="connsiteY8" fmla="*/ 340502 h 490198"/>
              <a:gd name="connsiteX9" fmla="*/ 5926 w 2851548"/>
              <a:gd name="connsiteY9" fmla="*/ 274452 h 490198"/>
              <a:gd name="connsiteX10" fmla="*/ 0 w 2851548"/>
              <a:gd name="connsiteY10" fmla="*/ 274452 h 490198"/>
              <a:gd name="connsiteX11" fmla="*/ 0 w 2851548"/>
              <a:gd name="connsiteY11" fmla="*/ 245099 h 490198"/>
              <a:gd name="connsiteX12" fmla="*/ 0 w 2851548"/>
              <a:gd name="connsiteY12" fmla="*/ 245098 h 49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1548" h="490198">
                <a:moveTo>
                  <a:pt x="0" y="0"/>
                </a:moveTo>
                <a:lnTo>
                  <a:pt x="245099" y="0"/>
                </a:lnTo>
                <a:lnTo>
                  <a:pt x="504056" y="0"/>
                </a:lnTo>
                <a:lnTo>
                  <a:pt x="2606449" y="0"/>
                </a:lnTo>
                <a:cubicBezTo>
                  <a:pt x="2741813" y="0"/>
                  <a:pt x="2851548" y="109735"/>
                  <a:pt x="2851548" y="245099"/>
                </a:cubicBezTo>
                <a:lnTo>
                  <a:pt x="2851547" y="245099"/>
                </a:lnTo>
                <a:cubicBezTo>
                  <a:pt x="2851547" y="380463"/>
                  <a:pt x="2741812" y="490198"/>
                  <a:pt x="2606448" y="490198"/>
                </a:cubicBezTo>
                <a:lnTo>
                  <a:pt x="245099" y="490197"/>
                </a:lnTo>
                <a:cubicBezTo>
                  <a:pt x="143576" y="490197"/>
                  <a:pt x="56469" y="428471"/>
                  <a:pt x="19261" y="340502"/>
                </a:cubicBezTo>
                <a:lnTo>
                  <a:pt x="5926" y="274452"/>
                </a:lnTo>
                <a:lnTo>
                  <a:pt x="0" y="274452"/>
                </a:lnTo>
                <a:lnTo>
                  <a:pt x="0" y="245099"/>
                </a:lnTo>
                <a:lnTo>
                  <a:pt x="0" y="245098"/>
                </a:lnTo>
                <a:close/>
              </a:path>
            </a:pathLst>
          </a:cu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问题六</a:t>
            </a: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626EE1D4-EEE3-4D15-98C6-C32153782809}"/>
              </a:ext>
            </a:extLst>
          </p:cNvPr>
          <p:cNvSpPr/>
          <p:nvPr/>
        </p:nvSpPr>
        <p:spPr>
          <a:xfrm>
            <a:off x="22397636" y="4591104"/>
            <a:ext cx="2734707" cy="470112"/>
          </a:xfrm>
          <a:custGeom>
            <a:avLst/>
            <a:gdLst>
              <a:gd name="connsiteX0" fmla="*/ 0 w 2851548"/>
              <a:gd name="connsiteY0" fmla="*/ 0 h 490198"/>
              <a:gd name="connsiteX1" fmla="*/ 245099 w 2851548"/>
              <a:gd name="connsiteY1" fmla="*/ 0 h 490198"/>
              <a:gd name="connsiteX2" fmla="*/ 504056 w 2851548"/>
              <a:gd name="connsiteY2" fmla="*/ 0 h 490198"/>
              <a:gd name="connsiteX3" fmla="*/ 2606449 w 2851548"/>
              <a:gd name="connsiteY3" fmla="*/ 0 h 490198"/>
              <a:gd name="connsiteX4" fmla="*/ 2851548 w 2851548"/>
              <a:gd name="connsiteY4" fmla="*/ 245099 h 490198"/>
              <a:gd name="connsiteX5" fmla="*/ 2851547 w 2851548"/>
              <a:gd name="connsiteY5" fmla="*/ 245099 h 490198"/>
              <a:gd name="connsiteX6" fmla="*/ 2606448 w 2851548"/>
              <a:gd name="connsiteY6" fmla="*/ 490198 h 490198"/>
              <a:gd name="connsiteX7" fmla="*/ 245099 w 2851548"/>
              <a:gd name="connsiteY7" fmla="*/ 490197 h 490198"/>
              <a:gd name="connsiteX8" fmla="*/ 19261 w 2851548"/>
              <a:gd name="connsiteY8" fmla="*/ 340502 h 490198"/>
              <a:gd name="connsiteX9" fmla="*/ 5926 w 2851548"/>
              <a:gd name="connsiteY9" fmla="*/ 274452 h 490198"/>
              <a:gd name="connsiteX10" fmla="*/ 0 w 2851548"/>
              <a:gd name="connsiteY10" fmla="*/ 274452 h 490198"/>
              <a:gd name="connsiteX11" fmla="*/ 0 w 2851548"/>
              <a:gd name="connsiteY11" fmla="*/ 245099 h 490198"/>
              <a:gd name="connsiteX12" fmla="*/ 0 w 2851548"/>
              <a:gd name="connsiteY12" fmla="*/ 245098 h 49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1548" h="490198">
                <a:moveTo>
                  <a:pt x="0" y="0"/>
                </a:moveTo>
                <a:lnTo>
                  <a:pt x="245099" y="0"/>
                </a:lnTo>
                <a:lnTo>
                  <a:pt x="504056" y="0"/>
                </a:lnTo>
                <a:lnTo>
                  <a:pt x="2606449" y="0"/>
                </a:lnTo>
                <a:cubicBezTo>
                  <a:pt x="2741813" y="0"/>
                  <a:pt x="2851548" y="109735"/>
                  <a:pt x="2851548" y="245099"/>
                </a:cubicBezTo>
                <a:lnTo>
                  <a:pt x="2851547" y="245099"/>
                </a:lnTo>
                <a:cubicBezTo>
                  <a:pt x="2851547" y="380463"/>
                  <a:pt x="2741812" y="490198"/>
                  <a:pt x="2606448" y="490198"/>
                </a:cubicBezTo>
                <a:lnTo>
                  <a:pt x="245099" y="490197"/>
                </a:lnTo>
                <a:cubicBezTo>
                  <a:pt x="143576" y="490197"/>
                  <a:pt x="56469" y="428471"/>
                  <a:pt x="19261" y="340502"/>
                </a:cubicBezTo>
                <a:lnTo>
                  <a:pt x="5926" y="274452"/>
                </a:lnTo>
                <a:lnTo>
                  <a:pt x="0" y="274452"/>
                </a:lnTo>
                <a:lnTo>
                  <a:pt x="0" y="245099"/>
                </a:lnTo>
                <a:lnTo>
                  <a:pt x="0" y="245098"/>
                </a:lnTo>
                <a:close/>
              </a:path>
            </a:pathLst>
          </a:cu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问题七</a:t>
            </a: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FA8A5EF9-3DA2-467E-92EC-E8D6AB9D8544}"/>
              </a:ext>
            </a:extLst>
          </p:cNvPr>
          <p:cNvSpPr/>
          <p:nvPr/>
        </p:nvSpPr>
        <p:spPr>
          <a:xfrm>
            <a:off x="-11229512" y="5234360"/>
            <a:ext cx="2734707" cy="470112"/>
          </a:xfrm>
          <a:custGeom>
            <a:avLst/>
            <a:gdLst>
              <a:gd name="connsiteX0" fmla="*/ 0 w 2851548"/>
              <a:gd name="connsiteY0" fmla="*/ 0 h 490198"/>
              <a:gd name="connsiteX1" fmla="*/ 245099 w 2851548"/>
              <a:gd name="connsiteY1" fmla="*/ 0 h 490198"/>
              <a:gd name="connsiteX2" fmla="*/ 504056 w 2851548"/>
              <a:gd name="connsiteY2" fmla="*/ 0 h 490198"/>
              <a:gd name="connsiteX3" fmla="*/ 2606449 w 2851548"/>
              <a:gd name="connsiteY3" fmla="*/ 0 h 490198"/>
              <a:gd name="connsiteX4" fmla="*/ 2851548 w 2851548"/>
              <a:gd name="connsiteY4" fmla="*/ 245099 h 490198"/>
              <a:gd name="connsiteX5" fmla="*/ 2851547 w 2851548"/>
              <a:gd name="connsiteY5" fmla="*/ 245099 h 490198"/>
              <a:gd name="connsiteX6" fmla="*/ 2606448 w 2851548"/>
              <a:gd name="connsiteY6" fmla="*/ 490198 h 490198"/>
              <a:gd name="connsiteX7" fmla="*/ 245099 w 2851548"/>
              <a:gd name="connsiteY7" fmla="*/ 490197 h 490198"/>
              <a:gd name="connsiteX8" fmla="*/ 19261 w 2851548"/>
              <a:gd name="connsiteY8" fmla="*/ 340502 h 490198"/>
              <a:gd name="connsiteX9" fmla="*/ 5926 w 2851548"/>
              <a:gd name="connsiteY9" fmla="*/ 274452 h 490198"/>
              <a:gd name="connsiteX10" fmla="*/ 0 w 2851548"/>
              <a:gd name="connsiteY10" fmla="*/ 274452 h 490198"/>
              <a:gd name="connsiteX11" fmla="*/ 0 w 2851548"/>
              <a:gd name="connsiteY11" fmla="*/ 245099 h 490198"/>
              <a:gd name="connsiteX12" fmla="*/ 0 w 2851548"/>
              <a:gd name="connsiteY12" fmla="*/ 245098 h 49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1548" h="490198">
                <a:moveTo>
                  <a:pt x="0" y="0"/>
                </a:moveTo>
                <a:lnTo>
                  <a:pt x="245099" y="0"/>
                </a:lnTo>
                <a:lnTo>
                  <a:pt x="504056" y="0"/>
                </a:lnTo>
                <a:lnTo>
                  <a:pt x="2606449" y="0"/>
                </a:lnTo>
                <a:cubicBezTo>
                  <a:pt x="2741813" y="0"/>
                  <a:pt x="2851548" y="109735"/>
                  <a:pt x="2851548" y="245099"/>
                </a:cubicBezTo>
                <a:lnTo>
                  <a:pt x="2851547" y="245099"/>
                </a:lnTo>
                <a:cubicBezTo>
                  <a:pt x="2851547" y="380463"/>
                  <a:pt x="2741812" y="490198"/>
                  <a:pt x="2606448" y="490198"/>
                </a:cubicBezTo>
                <a:lnTo>
                  <a:pt x="245099" y="490197"/>
                </a:lnTo>
                <a:cubicBezTo>
                  <a:pt x="143576" y="490197"/>
                  <a:pt x="56469" y="428471"/>
                  <a:pt x="19261" y="340502"/>
                </a:cubicBezTo>
                <a:lnTo>
                  <a:pt x="5926" y="274452"/>
                </a:lnTo>
                <a:lnTo>
                  <a:pt x="0" y="274452"/>
                </a:lnTo>
                <a:lnTo>
                  <a:pt x="0" y="245099"/>
                </a:lnTo>
                <a:lnTo>
                  <a:pt x="0" y="245098"/>
                </a:lnTo>
                <a:close/>
              </a:path>
            </a:pathLst>
          </a:cu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问题四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397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6AA0D9C-7CDB-4E42-9050-F9B21482CC11}"/>
              </a:ext>
            </a:extLst>
          </p:cNvPr>
          <p:cNvSpPr/>
          <p:nvPr/>
        </p:nvSpPr>
        <p:spPr>
          <a:xfrm>
            <a:off x="2375863" y="2683059"/>
            <a:ext cx="68471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sz="24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Transfer</a:t>
            </a:r>
            <a:r>
              <a:rPr lang="zh-CN" altLang="en-US" sz="24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</a:t>
            </a:r>
            <a:r>
              <a:rPr lang="zh-CN" altLang="en-US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Sequence</a:t>
            </a:r>
            <a:r>
              <a:rPr lang="zh-CN" altLang="en-US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Labeling</a:t>
            </a:r>
            <a:r>
              <a:rPr lang="zh-CN" altLang="en-US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task</a:t>
            </a:r>
            <a:r>
              <a:rPr lang="zh-CN" altLang="en-US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into</a:t>
            </a:r>
            <a:r>
              <a:rPr lang="zh-CN" altLang="en-US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Question</a:t>
            </a:r>
            <a:r>
              <a:rPr lang="zh-CN" altLang="en-US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Answering</a:t>
            </a:r>
            <a:r>
              <a:rPr lang="zh-CN" altLang="en-US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task.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Construct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transformer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model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with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knowledge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consideration</a:t>
            </a:r>
            <a:r>
              <a:rPr lang="en-US" altLang="zh-CN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Combine</a:t>
            </a:r>
            <a:r>
              <a:rPr lang="zh-CN" altLang="en-US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with</a:t>
            </a:r>
            <a:r>
              <a:rPr lang="zh-CN" altLang="en-US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knowledge</a:t>
            </a:r>
            <a:r>
              <a:rPr lang="zh-CN" altLang="en-US" sz="24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graph</a:t>
            </a:r>
            <a:r>
              <a:rPr lang="zh-CN" altLang="en-US" sz="24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embedding</a:t>
            </a:r>
            <a:r>
              <a:rPr lang="en-US" altLang="zh-CN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CCA18388-761E-8D47-A97D-A6A593991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12DD15A-B800-443A-BA92-D80675000BD7}"/>
              </a:ext>
            </a:extLst>
          </p:cNvPr>
          <p:cNvGrpSpPr/>
          <p:nvPr/>
        </p:nvGrpSpPr>
        <p:grpSpPr>
          <a:xfrm>
            <a:off x="302352" y="193466"/>
            <a:ext cx="4818167" cy="689562"/>
            <a:chOff x="552332" y="172568"/>
            <a:chExt cx="4818167" cy="689562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F77F442-DDD0-45BA-86CC-12B2BB97C34B}"/>
                </a:ext>
              </a:extLst>
            </p:cNvPr>
            <p:cNvSpPr txBox="1"/>
            <p:nvPr/>
          </p:nvSpPr>
          <p:spPr>
            <a:xfrm>
              <a:off x="552332" y="172568"/>
              <a:ext cx="4818167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Main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contribution</a:t>
              </a:r>
            </a:p>
          </p:txBody>
        </p:sp>
        <p:cxnSp>
          <p:nvCxnSpPr>
            <p:cNvPr id="24" name="直接连接符 68">
              <a:extLst>
                <a:ext uri="{FF2B5EF4-FFF2-40B4-BE49-F238E27FC236}">
                  <a16:creationId xmlns:a16="http://schemas.microsoft.com/office/drawing/2014/main" id="{DB5B4927-4C0D-40AF-B501-6022AF822529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0989FC8-256F-4485-9EBC-112834109D19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38569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6AA0D9C-7CDB-4E42-9050-F9B21482CC11}"/>
              </a:ext>
            </a:extLst>
          </p:cNvPr>
          <p:cNvSpPr/>
          <p:nvPr/>
        </p:nvSpPr>
        <p:spPr>
          <a:xfrm>
            <a:off x="528464" y="2613392"/>
            <a:ext cx="556753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We adopt three widely </a:t>
            </a:r>
            <a:r>
              <a:rPr lang="en-US" altLang="zh-CN" sz="20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used metaphor detection dataset, including: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sz="20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 Amsterdam Metaphor Corpus (VUA)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sz="20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MOH-X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TroFi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cxnSp>
        <p:nvCxnSpPr>
          <p:cNvPr id="23" name="Straight Connector 45">
            <a:extLst>
              <a:ext uri="{FF2B5EF4-FFF2-40B4-BE49-F238E27FC236}">
                <a16:creationId xmlns:a16="http://schemas.microsoft.com/office/drawing/2014/main" id="{9DCB8A78-CE34-480C-999F-1076B347375C}"/>
              </a:ext>
            </a:extLst>
          </p:cNvPr>
          <p:cNvCxnSpPr>
            <a:cxnSpLocks/>
          </p:cNvCxnSpPr>
          <p:nvPr/>
        </p:nvCxnSpPr>
        <p:spPr>
          <a:xfrm>
            <a:off x="5980024" y="1631245"/>
            <a:ext cx="0" cy="3405709"/>
          </a:xfrm>
          <a:prstGeom prst="line">
            <a:avLst/>
          </a:prstGeom>
          <a:noFill/>
          <a:ln w="19050" cap="flat" cmpd="sng" algn="ctr">
            <a:solidFill>
              <a:schemeClr val="tx1">
                <a:alpha val="60000"/>
              </a:schemeClr>
            </a:solidFill>
            <a:prstDash val="solid"/>
          </a:ln>
          <a:effectLst/>
        </p:spPr>
      </p:cxn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8CDA98A-8A3B-484A-B9BC-94838350A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612938"/>
              </p:ext>
            </p:extLst>
          </p:nvPr>
        </p:nvGraphicFramePr>
        <p:xfrm>
          <a:off x="6725041" y="2189428"/>
          <a:ext cx="4614951" cy="2073666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390524">
                  <a:extLst>
                    <a:ext uri="{9D8B030D-6E8A-4147-A177-3AD203B41FA5}">
                      <a16:colId xmlns:a16="http://schemas.microsoft.com/office/drawing/2014/main" val="2921410228"/>
                    </a:ext>
                  </a:extLst>
                </a:gridCol>
                <a:gridCol w="1424691">
                  <a:extLst>
                    <a:ext uri="{9D8B030D-6E8A-4147-A177-3AD203B41FA5}">
                      <a16:colId xmlns:a16="http://schemas.microsoft.com/office/drawing/2014/main" val="2520979328"/>
                    </a:ext>
                  </a:extLst>
                </a:gridCol>
                <a:gridCol w="1799736">
                  <a:extLst>
                    <a:ext uri="{9D8B030D-6E8A-4147-A177-3AD203B41FA5}">
                      <a16:colId xmlns:a16="http://schemas.microsoft.com/office/drawing/2014/main" val="3873478546"/>
                    </a:ext>
                  </a:extLst>
                </a:gridCol>
              </a:tblGrid>
              <a:tr h="345611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Type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vocabulary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Segments quantity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6013910"/>
                  </a:ext>
                </a:extLst>
              </a:tr>
              <a:tr h="345611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Academic text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49561</a:t>
                      </a:r>
                      <a:endParaRPr lang="zh-CN" sz="1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endParaRPr lang="zh-CN" sz="1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6192567"/>
                  </a:ext>
                </a:extLst>
              </a:tr>
              <a:tr h="345611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Dialogue text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48001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endParaRPr lang="zh-CN" sz="1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1237407"/>
                  </a:ext>
                </a:extLst>
              </a:tr>
              <a:tr h="345611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Novel text </a:t>
                      </a:r>
                      <a:endParaRPr lang="zh-CN" sz="1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44892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sz="1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2530311"/>
                  </a:ext>
                </a:extLst>
              </a:tr>
              <a:tr h="345611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News text</a:t>
                      </a:r>
                      <a:endParaRPr lang="zh-CN" sz="1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45116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2786397"/>
                  </a:ext>
                </a:extLst>
              </a:tr>
              <a:tr h="345611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Total</a:t>
                      </a:r>
                      <a:endParaRPr lang="zh-CN" sz="1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187570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115</a:t>
                      </a:r>
                      <a:endParaRPr lang="zh-CN" sz="1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3338737"/>
                  </a:ext>
                </a:extLst>
              </a:tr>
            </a:tbl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DC00E1EA-0ED6-4C1F-994F-8A6F65D4E97E}"/>
              </a:ext>
            </a:extLst>
          </p:cNvPr>
          <p:cNvSpPr txBox="1"/>
          <p:nvPr/>
        </p:nvSpPr>
        <p:spPr>
          <a:xfrm>
            <a:off x="6288824" y="4464921"/>
            <a:ext cx="55675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kern="0" dirty="0">
                <a:latin typeface="Times New Roman" panose="02020603050405020304" pitchFamily="18" charset="0"/>
                <a:ea typeface="MingLiU" panose="02020509000000000000" pitchFamily="49" charset="-120"/>
              </a:rPr>
              <a:t>V</a:t>
            </a:r>
            <a:r>
              <a:rPr lang="en-US" altLang="zh-CN" sz="1400" kern="0" dirty="0">
                <a:effectLst/>
                <a:latin typeface="Times New Roman" panose="02020603050405020304" pitchFamily="18" charset="0"/>
                <a:ea typeface="MingLiU" panose="02020509000000000000" pitchFamily="49" charset="-120"/>
              </a:rPr>
              <a:t>ocabulary and segments quantity in VU Amsterdam Metaphor Corpus</a:t>
            </a:r>
            <a:endParaRPr lang="zh-CN" altLang="en-US" sz="1400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CCA18388-761E-8D47-A97D-A6A593991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12DD15A-B800-443A-BA92-D80675000BD7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F77F442-DDD0-45BA-86CC-12B2BB97C34B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Data preprocessing</a:t>
              </a:r>
            </a:p>
          </p:txBody>
        </p:sp>
        <p:cxnSp>
          <p:nvCxnSpPr>
            <p:cNvPr id="24" name="直接连接符 68">
              <a:extLst>
                <a:ext uri="{FF2B5EF4-FFF2-40B4-BE49-F238E27FC236}">
                  <a16:creationId xmlns:a16="http://schemas.microsoft.com/office/drawing/2014/main" id="{DB5B4927-4C0D-40AF-B501-6022AF822529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0989FC8-256F-4485-9EBC-112834109D19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48599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6AA0D9C-7CDB-4E42-9050-F9B21482CC11}"/>
              </a:ext>
            </a:extLst>
          </p:cNvPr>
          <p:cNvSpPr/>
          <p:nvPr/>
        </p:nvSpPr>
        <p:spPr>
          <a:xfrm>
            <a:off x="354362" y="1360444"/>
            <a:ext cx="50626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· Dataset Analysis: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	Take VUA dataset as a typical instance: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A0CB40-F64A-4ECF-AC17-E5E8EA517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696" y="2387743"/>
            <a:ext cx="6046743" cy="3575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58535867-9907-4913-8B66-0AD38CF23893}"/>
              </a:ext>
            </a:extLst>
          </p:cNvPr>
          <p:cNvCxnSpPr/>
          <p:nvPr/>
        </p:nvCxnSpPr>
        <p:spPr>
          <a:xfrm rot="10800000" flipV="1">
            <a:off x="2187421" y="3252624"/>
            <a:ext cx="905347" cy="685800"/>
          </a:xfrm>
          <a:prstGeom prst="bentConnector3">
            <a:avLst/>
          </a:prstGeom>
          <a:ln>
            <a:solidFill>
              <a:schemeClr val="accent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F9E95781-CDC2-467B-A165-C87175FD2A93}"/>
              </a:ext>
            </a:extLst>
          </p:cNvPr>
          <p:cNvSpPr/>
          <p:nvPr/>
        </p:nvSpPr>
        <p:spPr>
          <a:xfrm>
            <a:off x="360145" y="3784536"/>
            <a:ext cx="18393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Word for judgement</a:t>
            </a:r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B3463D6F-B6EA-4DC2-90C7-7C59D10E382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26504" y="1935308"/>
            <a:ext cx="1050815" cy="585457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A1DF4C7A-9F33-4532-AA2F-8366B13E9EC3}"/>
              </a:ext>
            </a:extLst>
          </p:cNvPr>
          <p:cNvSpPr/>
          <p:nvPr/>
        </p:nvSpPr>
        <p:spPr>
          <a:xfrm>
            <a:off x="5889598" y="1360444"/>
            <a:ext cx="1512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Source sentence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0228AD8-6D82-4463-85B9-7BF85044694F}"/>
              </a:ext>
            </a:extLst>
          </p:cNvPr>
          <p:cNvSpPr/>
          <p:nvPr/>
        </p:nvSpPr>
        <p:spPr>
          <a:xfrm>
            <a:off x="9750177" y="3482538"/>
            <a:ext cx="20104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Label for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Metaphorical or Literal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705E73E6-8AEB-4846-8C1E-5DC0437B4023}"/>
              </a:ext>
            </a:extLst>
          </p:cNvPr>
          <p:cNvCxnSpPr>
            <a:cxnSpLocks/>
          </p:cNvCxnSpPr>
          <p:nvPr/>
        </p:nvCxnSpPr>
        <p:spPr>
          <a:xfrm rot="10800000">
            <a:off x="8720961" y="2959355"/>
            <a:ext cx="868019" cy="677072"/>
          </a:xfrm>
          <a:prstGeom prst="bentConnector3">
            <a:avLst/>
          </a:prstGeom>
          <a:ln>
            <a:solidFill>
              <a:schemeClr val="accent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>
            <a:extLst>
              <a:ext uri="{FF2B5EF4-FFF2-40B4-BE49-F238E27FC236}">
                <a16:creationId xmlns:a16="http://schemas.microsoft.com/office/drawing/2014/main" id="{D380DF34-E64E-1B4A-987B-F09EFD5C1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AE268B03-CC0A-4373-AB18-CE2456DA820D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3D336AE-C424-4FA3-AD35-634990D6733B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Data preprocessing</a:t>
              </a:r>
            </a:p>
          </p:txBody>
        </p:sp>
        <p:cxnSp>
          <p:nvCxnSpPr>
            <p:cNvPr id="41" name="直接连接符 68">
              <a:extLst>
                <a:ext uri="{FF2B5EF4-FFF2-40B4-BE49-F238E27FC236}">
                  <a16:creationId xmlns:a16="http://schemas.microsoft.com/office/drawing/2014/main" id="{5C9C86B9-6482-4911-B1F0-44E989E6AF42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05995F56-60E2-4A4D-90CB-B9E02DD611C4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703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6AA0D9C-7CDB-4E42-9050-F9B21482CC11}"/>
              </a:ext>
            </a:extLst>
          </p:cNvPr>
          <p:cNvSpPr/>
          <p:nvPr/>
        </p:nvSpPr>
        <p:spPr>
          <a:xfrm>
            <a:off x="269178" y="1392879"/>
            <a:ext cx="50626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·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Dataset Analysis: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Take VUA dataset as a typical instance: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31D5C9-43FD-497C-8586-DFE376B8D4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2" r="729"/>
          <a:stretch/>
        </p:blipFill>
        <p:spPr>
          <a:xfrm>
            <a:off x="5646319" y="2426787"/>
            <a:ext cx="5675761" cy="2851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5B382D89-AF04-4EB8-93CC-BB2C6DC6854A}"/>
              </a:ext>
            </a:extLst>
          </p:cNvPr>
          <p:cNvSpPr/>
          <p:nvPr/>
        </p:nvSpPr>
        <p:spPr>
          <a:xfrm>
            <a:off x="1057257" y="3423240"/>
            <a:ext cx="4200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majority of the sequence length in VUA is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under 80 words</a:t>
            </a:r>
            <a:r>
              <a:rPr lang="en-US" altLang="zh-CN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49CD27B0-C7D4-CF40-9793-FC06E2351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34590A74-40B4-4C51-B081-D4D09591F44B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BC11090-5021-4D02-B16F-7259565ACA3F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Data preprocessing</a:t>
              </a:r>
            </a:p>
          </p:txBody>
        </p:sp>
        <p:cxnSp>
          <p:nvCxnSpPr>
            <p:cNvPr id="22" name="直接连接符 68">
              <a:extLst>
                <a:ext uri="{FF2B5EF4-FFF2-40B4-BE49-F238E27FC236}">
                  <a16:creationId xmlns:a16="http://schemas.microsoft.com/office/drawing/2014/main" id="{1A1E4057-53F7-4A7E-938F-A00561A8F7AB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ED507C4-17C1-4199-8B8C-14B721C45E27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1416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6AA0D9C-7CDB-4E42-9050-F9B21482CC11}"/>
              </a:ext>
            </a:extLst>
          </p:cNvPr>
          <p:cNvSpPr/>
          <p:nvPr/>
        </p:nvSpPr>
        <p:spPr>
          <a:xfrm>
            <a:off x="269178" y="1392879"/>
            <a:ext cx="50626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· Dataset Analysis: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	Take VUA dataset as a typical instance: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EE78EE4-67CD-4D13-BB72-CA260D97E124}"/>
              </a:ext>
            </a:extLst>
          </p:cNvPr>
          <p:cNvSpPr txBox="1"/>
          <p:nvPr/>
        </p:nvSpPr>
        <p:spPr>
          <a:xfrm>
            <a:off x="5811136" y="2976844"/>
            <a:ext cx="54604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思源黑体 Normal"/>
                <a:cs typeface="+mn-cs"/>
              </a:rPr>
              <a:t>Keller was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Normal"/>
                <a:cs typeface="+mn-cs"/>
              </a:rPr>
              <a:t>made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思源黑体 Normal"/>
                <a:cs typeface="+mn-cs"/>
              </a:rPr>
              <a:t> a Steward of Henley Royal Regatta in 1976 , a time when the proliferation of new six-lane , still-water courses around the world , which had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Normal"/>
                <a:cs typeface="+mn-cs"/>
              </a:rPr>
              <a:t>emerged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思源黑体 Normal"/>
                <a:cs typeface="+mn-cs"/>
              </a:rPr>
              <a:t> under his guidance , seemed a threat to the regatta founded in 1829 .</a:t>
            </a:r>
          </a:p>
        </p:txBody>
      </p:sp>
      <p:cxnSp>
        <p:nvCxnSpPr>
          <p:cNvPr id="24" name="Straight Connector 45">
            <a:extLst>
              <a:ext uri="{FF2B5EF4-FFF2-40B4-BE49-F238E27FC236}">
                <a16:creationId xmlns:a16="http://schemas.microsoft.com/office/drawing/2014/main" id="{3ADD46E9-0091-FF45-9C4C-B3B947D47020}"/>
              </a:ext>
            </a:extLst>
          </p:cNvPr>
          <p:cNvCxnSpPr>
            <a:cxnSpLocks/>
          </p:cNvCxnSpPr>
          <p:nvPr/>
        </p:nvCxnSpPr>
        <p:spPr>
          <a:xfrm>
            <a:off x="5331846" y="2588299"/>
            <a:ext cx="0" cy="2526189"/>
          </a:xfrm>
          <a:prstGeom prst="line">
            <a:avLst/>
          </a:prstGeom>
          <a:noFill/>
          <a:ln w="19050" cap="flat" cmpd="sng" algn="ctr">
            <a:solidFill>
              <a:schemeClr val="tx1">
                <a:alpha val="60000"/>
              </a:schemeClr>
            </a:solidFill>
            <a:prstDash val="solid"/>
          </a:ln>
          <a:effectLst/>
        </p:spPr>
      </p:cxnSp>
      <p:pic>
        <p:nvPicPr>
          <p:cNvPr id="28" name="Picture 2">
            <a:extLst>
              <a:ext uri="{FF2B5EF4-FFF2-40B4-BE49-F238E27FC236}">
                <a16:creationId xmlns:a16="http://schemas.microsoft.com/office/drawing/2014/main" id="{15D7978B-7950-5343-880C-298EE6B8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EADEF073-ADBF-4005-B70E-D46F579196F7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B8ED0CB-F0A5-46FF-BD47-596326EE32F2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Data preprocessing</a:t>
              </a:r>
            </a:p>
          </p:txBody>
        </p:sp>
        <p:cxnSp>
          <p:nvCxnSpPr>
            <p:cNvPr id="23" name="直接连接符 68">
              <a:extLst>
                <a:ext uri="{FF2B5EF4-FFF2-40B4-BE49-F238E27FC236}">
                  <a16:creationId xmlns:a16="http://schemas.microsoft.com/office/drawing/2014/main" id="{19F514F8-E645-441D-9312-F55C749399BE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4EC1807-6459-49BC-9AEC-D2E50B6285A2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AB7ABFC8-DC96-4D94-9CA7-490784A7B44F}"/>
              </a:ext>
            </a:extLst>
          </p:cNvPr>
          <p:cNvSpPr/>
          <p:nvPr/>
        </p:nvSpPr>
        <p:spPr>
          <a:xfrm>
            <a:off x="1057257" y="3423240"/>
            <a:ext cx="4200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majority of the sequence length in VUA is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under 80 words</a:t>
            </a:r>
            <a:r>
              <a:rPr lang="en-US" altLang="zh-CN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587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6AA0D9C-7CDB-4E42-9050-F9B21482CC11}"/>
              </a:ext>
            </a:extLst>
          </p:cNvPr>
          <p:cNvSpPr/>
          <p:nvPr/>
        </p:nvSpPr>
        <p:spPr>
          <a:xfrm>
            <a:off x="269178" y="1392879"/>
            <a:ext cx="50626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· Dataset Analysis: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	Take VUA dataset as a typical instance: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B382D89-AF04-4EB8-93CC-BB2C6DC6854A}"/>
              </a:ext>
            </a:extLst>
          </p:cNvPr>
          <p:cNvSpPr/>
          <p:nvPr/>
        </p:nvSpPr>
        <p:spPr>
          <a:xfrm>
            <a:off x="944584" y="2725911"/>
            <a:ext cx="408887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Features of the VUA dataset: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1C1D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 sequences are 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fairly long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Most words </a:t>
            </a:r>
            <a:r>
              <a:rPr lang="en-US" altLang="zh-CN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are literal words.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Exist some words 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require external knowledge </a:t>
            </a:r>
            <a:r>
              <a:rPr lang="en-US" altLang="zh-CN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understanding.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EE78EE4-67CD-4D13-BB72-CA260D97E124}"/>
              </a:ext>
            </a:extLst>
          </p:cNvPr>
          <p:cNvSpPr txBox="1"/>
          <p:nvPr/>
        </p:nvSpPr>
        <p:spPr>
          <a:xfrm>
            <a:off x="5928612" y="2653394"/>
            <a:ext cx="54604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思源黑体 Normal"/>
                <a:cs typeface="+mn-cs"/>
              </a:rPr>
              <a:t>Keller was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44336"/>
                </a:solidFill>
                <a:effectLst/>
                <a:uLnTx/>
                <a:uFillTx/>
                <a:latin typeface="思源黑体 Normal"/>
                <a:cs typeface="+mn-cs"/>
              </a:rPr>
              <a:t>made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思源黑体 Normal"/>
                <a:cs typeface="+mn-cs"/>
              </a:rPr>
              <a:t> a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思源黑体 Normal"/>
                <a:cs typeface="+mn-cs"/>
              </a:rPr>
              <a:t>Steward of Henley Royal Regatta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思源黑体 Normal"/>
                <a:cs typeface="+mn-cs"/>
              </a:rPr>
              <a:t> in 1976 , a time when the proliferation of new six-lane , still-water courses around the world , which had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44336"/>
                </a:solidFill>
                <a:effectLst/>
                <a:uLnTx/>
                <a:uFillTx/>
                <a:latin typeface="思源黑体 Normal"/>
                <a:cs typeface="+mn-cs"/>
              </a:rPr>
              <a:t>emerged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思源黑体 Normal"/>
                <a:cs typeface="+mn-cs"/>
              </a:rPr>
              <a:t> under his guidance , seemed a threat to the regatta founded in 1829.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思源黑体 Normal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1D1D1D"/>
              </a:solidFill>
              <a:latin typeface="思源黑体 Norm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Normal"/>
                <a:cs typeface="+mn-cs"/>
              </a:rPr>
              <a:t>Red: metaphorical words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思源黑体 Normal"/>
                <a:cs typeface="+mn-cs"/>
              </a:rPr>
              <a:t>Green: Words need explanation/knowledge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cxnSp>
        <p:nvCxnSpPr>
          <p:cNvPr id="24" name="Straight Connector 45">
            <a:extLst>
              <a:ext uri="{FF2B5EF4-FFF2-40B4-BE49-F238E27FC236}">
                <a16:creationId xmlns:a16="http://schemas.microsoft.com/office/drawing/2014/main" id="{688459F7-D123-AF44-AF79-DB7530186F3F}"/>
              </a:ext>
            </a:extLst>
          </p:cNvPr>
          <p:cNvCxnSpPr>
            <a:cxnSpLocks/>
          </p:cNvCxnSpPr>
          <p:nvPr/>
        </p:nvCxnSpPr>
        <p:spPr>
          <a:xfrm>
            <a:off x="5331846" y="2426787"/>
            <a:ext cx="0" cy="2754037"/>
          </a:xfrm>
          <a:prstGeom prst="line">
            <a:avLst/>
          </a:prstGeom>
          <a:noFill/>
          <a:ln w="19050" cap="flat" cmpd="sng" algn="ctr">
            <a:solidFill>
              <a:schemeClr val="tx1">
                <a:alpha val="60000"/>
              </a:schemeClr>
            </a:solidFill>
            <a:prstDash val="solid"/>
          </a:ln>
          <a:effectLst/>
        </p:spPr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A16EF267-FDDF-9F4D-8424-4EDD5E647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64D96AB9-26AD-4FC0-8635-C71584D2B847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CC249B8-A219-422A-9451-7AF650E019E5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Data preprocessing</a:t>
              </a:r>
            </a:p>
          </p:txBody>
        </p:sp>
        <p:cxnSp>
          <p:nvCxnSpPr>
            <p:cNvPr id="23" name="直接连接符 68">
              <a:extLst>
                <a:ext uri="{FF2B5EF4-FFF2-40B4-BE49-F238E27FC236}">
                  <a16:creationId xmlns:a16="http://schemas.microsoft.com/office/drawing/2014/main" id="{793BD310-E036-4954-98A2-A1BF65EC5CD5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1029E0A-76B8-4080-9BD8-C15A45FB20CC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90234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C3EF77A1-380C-114A-9552-44237AA0D32C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5D40BBA0-1D7C-484B-804A-6AF96DF8C6A4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75" name="直接连接符 68">
              <a:extLst>
                <a:ext uri="{FF2B5EF4-FFF2-40B4-BE49-F238E27FC236}">
                  <a16:creationId xmlns:a16="http://schemas.microsoft.com/office/drawing/2014/main" id="{DE4E3C45-EF2E-6547-B310-A07E3A824E99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822E5403-F910-1A42-ABC2-E337AF16540B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E6AA0D9C-7CDB-4E42-9050-F9B21482CC11}"/>
              </a:ext>
            </a:extLst>
          </p:cNvPr>
          <p:cNvSpPr/>
          <p:nvPr/>
        </p:nvSpPr>
        <p:spPr>
          <a:xfrm>
            <a:off x="4805422" y="1159931"/>
            <a:ext cx="2581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What is a metaphor?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A20F90E1-8AFF-0E45-8331-3BADBB1E5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270" y="1904315"/>
            <a:ext cx="5073459" cy="4060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F093E86-C074-5A41-ABE8-3AF6FAAF8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6034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6AA0D9C-7CDB-4E42-9050-F9B21482CC11}"/>
              </a:ext>
            </a:extLst>
          </p:cNvPr>
          <p:cNvSpPr/>
          <p:nvPr/>
        </p:nvSpPr>
        <p:spPr>
          <a:xfrm>
            <a:off x="269178" y="1392879"/>
            <a:ext cx="50626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· Dataset Analysis: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	Take VUA dataset as a typical instance:</a:t>
            </a:r>
          </a:p>
        </p:txBody>
      </p:sp>
      <p:cxnSp>
        <p:nvCxnSpPr>
          <p:cNvPr id="24" name="Straight Connector 45">
            <a:extLst>
              <a:ext uri="{FF2B5EF4-FFF2-40B4-BE49-F238E27FC236}">
                <a16:creationId xmlns:a16="http://schemas.microsoft.com/office/drawing/2014/main" id="{688459F7-D123-AF44-AF79-DB7530186F3F}"/>
              </a:ext>
            </a:extLst>
          </p:cNvPr>
          <p:cNvCxnSpPr>
            <a:cxnSpLocks/>
          </p:cNvCxnSpPr>
          <p:nvPr/>
        </p:nvCxnSpPr>
        <p:spPr>
          <a:xfrm>
            <a:off x="5331846" y="2426787"/>
            <a:ext cx="0" cy="2754037"/>
          </a:xfrm>
          <a:prstGeom prst="line">
            <a:avLst/>
          </a:prstGeom>
          <a:noFill/>
          <a:ln w="19050" cap="flat" cmpd="sng" algn="ctr">
            <a:solidFill>
              <a:schemeClr val="tx1">
                <a:alpha val="60000"/>
              </a:schemeClr>
            </a:solidFill>
            <a:prstDash val="solid"/>
          </a:ln>
          <a:effectLst/>
        </p:spPr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A16EF267-FDDF-9F4D-8424-4EDD5E647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308780-CA27-4FF2-B96A-FB5A96D44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589" y="2239674"/>
            <a:ext cx="4713152" cy="3166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93C9A64F-BC6F-4675-9C45-129156BA2602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748C8FD-FDFF-42E1-805D-FA2AB67B108C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Data preprocessing</a:t>
              </a:r>
            </a:p>
          </p:txBody>
        </p:sp>
        <p:cxnSp>
          <p:nvCxnSpPr>
            <p:cNvPr id="23" name="直接连接符 68">
              <a:extLst>
                <a:ext uri="{FF2B5EF4-FFF2-40B4-BE49-F238E27FC236}">
                  <a16:creationId xmlns:a16="http://schemas.microsoft.com/office/drawing/2014/main" id="{3583FC2E-9382-49F9-951B-2B725CA00D00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FEE838D-099C-42CA-84E7-16E90E005309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F18F278D-7EF3-4A2E-B019-4E1934915B47}"/>
              </a:ext>
            </a:extLst>
          </p:cNvPr>
          <p:cNvSpPr/>
          <p:nvPr/>
        </p:nvSpPr>
        <p:spPr>
          <a:xfrm>
            <a:off x="944584" y="2725911"/>
            <a:ext cx="408887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Features of the VUA dataset: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1C1D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 sequences are 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fairly long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Most words </a:t>
            </a:r>
            <a:r>
              <a:rPr lang="en-US" altLang="zh-CN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are literal words.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Exist some words 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require external knowledge </a:t>
            </a:r>
            <a:r>
              <a:rPr lang="en-US" altLang="zh-CN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understanding.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6732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6AA0D9C-7CDB-4E42-9050-F9B21482CC11}"/>
              </a:ext>
            </a:extLst>
          </p:cNvPr>
          <p:cNvSpPr/>
          <p:nvPr/>
        </p:nvSpPr>
        <p:spPr>
          <a:xfrm>
            <a:off x="255600" y="1342580"/>
            <a:ext cx="42691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· Dataset Analysis on data quantity: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B382D89-AF04-4EB8-93CC-BB2C6DC6854A}"/>
              </a:ext>
            </a:extLst>
          </p:cNvPr>
          <p:cNvSpPr/>
          <p:nvPr/>
        </p:nvSpPr>
        <p:spPr>
          <a:xfrm>
            <a:off x="3091503" y="4708565"/>
            <a:ext cx="60435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We find out that the total number of the three dataset is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too small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for any kinds of deep learning method training!</a:t>
            </a:r>
          </a:p>
        </p:txBody>
      </p:sp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E6EA4B67-0B30-4742-9F7A-5FB982852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789042"/>
              </p:ext>
            </p:extLst>
          </p:nvPr>
        </p:nvGraphicFramePr>
        <p:xfrm>
          <a:off x="2926908" y="2506668"/>
          <a:ext cx="6338184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3169092">
                  <a:extLst>
                    <a:ext uri="{9D8B030D-6E8A-4147-A177-3AD203B41FA5}">
                      <a16:colId xmlns:a16="http://schemas.microsoft.com/office/drawing/2014/main" val="2712602857"/>
                    </a:ext>
                  </a:extLst>
                </a:gridCol>
                <a:gridCol w="3169092">
                  <a:extLst>
                    <a:ext uri="{9D8B030D-6E8A-4147-A177-3AD203B41FA5}">
                      <a16:colId xmlns:a16="http://schemas.microsoft.com/office/drawing/2014/main" val="3266435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Whole dataset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21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VUA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23114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739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TroFi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3738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51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MOH-X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648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332079"/>
                  </a:ext>
                </a:extLst>
              </a:tr>
            </a:tbl>
          </a:graphicData>
        </a:graphic>
      </p:graphicFrame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68E942A-686B-4D96-82D0-BC93A894447A}"/>
              </a:ext>
            </a:extLst>
          </p:cNvPr>
          <p:cNvCxnSpPr/>
          <p:nvPr/>
        </p:nvCxnSpPr>
        <p:spPr>
          <a:xfrm>
            <a:off x="3166126" y="5319850"/>
            <a:ext cx="5848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>
            <a:extLst>
              <a:ext uri="{FF2B5EF4-FFF2-40B4-BE49-F238E27FC236}">
                <a16:creationId xmlns:a16="http://schemas.microsoft.com/office/drawing/2014/main" id="{DBBE04D0-64E4-8F4F-AA08-0C0696CB3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9CCEBE71-2618-4F41-8C42-8C2401D0317A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D780B20-BB18-4899-B98D-ACD497EAAAAF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Data preprocessing</a:t>
              </a:r>
            </a:p>
          </p:txBody>
        </p:sp>
        <p:cxnSp>
          <p:nvCxnSpPr>
            <p:cNvPr id="23" name="直接连接符 68">
              <a:extLst>
                <a:ext uri="{FF2B5EF4-FFF2-40B4-BE49-F238E27FC236}">
                  <a16:creationId xmlns:a16="http://schemas.microsoft.com/office/drawing/2014/main" id="{AACAEEC2-2CE1-4185-81DA-080AB7560D9A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B052697-BF55-4813-8B0B-4DDD08542684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45980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6AA0D9C-7CDB-4E42-9050-F9B21482CC11}"/>
              </a:ext>
            </a:extLst>
          </p:cNvPr>
          <p:cNvSpPr/>
          <p:nvPr/>
        </p:nvSpPr>
        <p:spPr>
          <a:xfrm>
            <a:off x="2595293" y="3153783"/>
            <a:ext cx="64645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How does we solve the scanty of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dat</a:t>
            </a:r>
            <a:r>
              <a:rPr lang="en-US" altLang="zh-CN" sz="28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a?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2654E84E-78C2-4C49-B403-A1B18EA18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E7CF4595-835F-4ED6-AAB5-FD57E9E46159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D2BC611-CE95-47F6-B4FD-BEC3A7751D87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Data preprocessing</a:t>
              </a:r>
            </a:p>
          </p:txBody>
        </p:sp>
        <p:cxnSp>
          <p:nvCxnSpPr>
            <p:cNvPr id="20" name="直接连接符 68">
              <a:extLst>
                <a:ext uri="{FF2B5EF4-FFF2-40B4-BE49-F238E27FC236}">
                  <a16:creationId xmlns:a16="http://schemas.microsoft.com/office/drawing/2014/main" id="{6DE89489-11FF-4189-9E21-728FE3B35C33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30366A2-0F4D-4943-8205-29591D92EA22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1146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6AA0D9C-7CDB-4E42-9050-F9B21482CC11}"/>
              </a:ext>
            </a:extLst>
          </p:cNvPr>
          <p:cNvSpPr/>
          <p:nvPr/>
        </p:nvSpPr>
        <p:spPr>
          <a:xfrm>
            <a:off x="2296850" y="3151597"/>
            <a:ext cx="75982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Transfer Task </a:t>
            </a:r>
            <a:r>
              <a:rPr lang="en-US" altLang="zh-CN" sz="20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&amp; </a:t>
            </a:r>
            <a:r>
              <a:rPr lang="en-US" altLang="zh-CN" sz="36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Data augmentation!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BFA43026-6FD5-B847-AD00-22B780BB7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EB4049CA-EF4E-4290-B4E7-11984871BE2C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3A49BEB-EACF-4753-BDA6-7D7CD44029A9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Data preprocessing</a:t>
              </a:r>
            </a:p>
          </p:txBody>
        </p:sp>
        <p:cxnSp>
          <p:nvCxnSpPr>
            <p:cNvPr id="20" name="直接连接符 68">
              <a:extLst>
                <a:ext uri="{FF2B5EF4-FFF2-40B4-BE49-F238E27FC236}">
                  <a16:creationId xmlns:a16="http://schemas.microsoft.com/office/drawing/2014/main" id="{EAC71CB7-DD8C-47F0-832D-4F7B702F6EC0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5410306-005A-4511-B904-438B01364650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3119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6AA0D9C-7CDB-4E42-9050-F9B21482CC11}"/>
              </a:ext>
            </a:extLst>
          </p:cNvPr>
          <p:cNvSpPr/>
          <p:nvPr/>
        </p:nvSpPr>
        <p:spPr>
          <a:xfrm>
            <a:off x="4708569" y="1509578"/>
            <a:ext cx="27748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Transfer Task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1D8D07F-A1BD-4A58-B5EE-F49D3480EE9F}"/>
              </a:ext>
            </a:extLst>
          </p:cNvPr>
          <p:cNvSpPr/>
          <p:nvPr/>
        </p:nvSpPr>
        <p:spPr>
          <a:xfrm>
            <a:off x="2221286" y="5148367"/>
            <a:ext cx="3088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Sequence Labeling Task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3853B07-DFA3-4DE9-8727-D71EEA6AFF7A}"/>
              </a:ext>
            </a:extLst>
          </p:cNvPr>
          <p:cNvSpPr/>
          <p:nvPr/>
        </p:nvSpPr>
        <p:spPr>
          <a:xfrm>
            <a:off x="2314389" y="2487419"/>
            <a:ext cx="29026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She devoured the book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1BEC973-4C6C-459F-89C8-03CE57E4193F}"/>
              </a:ext>
            </a:extLst>
          </p:cNvPr>
          <p:cNvSpPr/>
          <p:nvPr/>
        </p:nvSpPr>
        <p:spPr>
          <a:xfrm>
            <a:off x="6779443" y="5148367"/>
            <a:ext cx="32654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Question Answering Task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8530D06B-DC02-47C6-A870-AABE78DDE87A}"/>
              </a:ext>
            </a:extLst>
          </p:cNvPr>
          <p:cNvCxnSpPr/>
          <p:nvPr/>
        </p:nvCxnSpPr>
        <p:spPr>
          <a:xfrm>
            <a:off x="2654042" y="2887529"/>
            <a:ext cx="0" cy="1262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B8CAB54-E50B-4109-9C7F-3C3A4F5F164E}"/>
              </a:ext>
            </a:extLst>
          </p:cNvPr>
          <p:cNvCxnSpPr/>
          <p:nvPr/>
        </p:nvCxnSpPr>
        <p:spPr>
          <a:xfrm>
            <a:off x="3485452" y="2887529"/>
            <a:ext cx="0" cy="1262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4F79F65-C1AF-4002-B96C-464866DECEC4}"/>
              </a:ext>
            </a:extLst>
          </p:cNvPr>
          <p:cNvCxnSpPr/>
          <p:nvPr/>
        </p:nvCxnSpPr>
        <p:spPr>
          <a:xfrm>
            <a:off x="4208220" y="2887529"/>
            <a:ext cx="0" cy="1262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E28D61E-AD3D-4893-B25B-43BB60EDFADC}"/>
              </a:ext>
            </a:extLst>
          </p:cNvPr>
          <p:cNvCxnSpPr/>
          <p:nvPr/>
        </p:nvCxnSpPr>
        <p:spPr>
          <a:xfrm>
            <a:off x="4822347" y="2887529"/>
            <a:ext cx="0" cy="1262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ACE0426-CB22-477B-B39B-3DAD4184189E}"/>
              </a:ext>
            </a:extLst>
          </p:cNvPr>
          <p:cNvSpPr/>
          <p:nvPr/>
        </p:nvSpPr>
        <p:spPr>
          <a:xfrm>
            <a:off x="2498390" y="4215211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L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09FAD68-3F53-4426-8246-E8F9E714F7DA}"/>
              </a:ext>
            </a:extLst>
          </p:cNvPr>
          <p:cNvSpPr/>
          <p:nvPr/>
        </p:nvSpPr>
        <p:spPr>
          <a:xfrm>
            <a:off x="3277703" y="4227572"/>
            <a:ext cx="4154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M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476D81C-029C-42B1-BF8D-638D4C5A632E}"/>
              </a:ext>
            </a:extLst>
          </p:cNvPr>
          <p:cNvSpPr/>
          <p:nvPr/>
        </p:nvSpPr>
        <p:spPr>
          <a:xfrm>
            <a:off x="4074299" y="4215211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L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ACFEE93-2464-4FA6-A188-246E3B99515F}"/>
              </a:ext>
            </a:extLst>
          </p:cNvPr>
          <p:cNvSpPr/>
          <p:nvPr/>
        </p:nvSpPr>
        <p:spPr>
          <a:xfrm>
            <a:off x="4719048" y="4248842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L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34" name="Straight Connector 45">
            <a:extLst>
              <a:ext uri="{FF2B5EF4-FFF2-40B4-BE49-F238E27FC236}">
                <a16:creationId xmlns:a16="http://schemas.microsoft.com/office/drawing/2014/main" id="{01CB6F36-01F7-43BB-A08C-59B625B46716}"/>
              </a:ext>
            </a:extLst>
          </p:cNvPr>
          <p:cNvCxnSpPr>
            <a:cxnSpLocks/>
          </p:cNvCxnSpPr>
          <p:nvPr/>
        </p:nvCxnSpPr>
        <p:spPr>
          <a:xfrm>
            <a:off x="5980024" y="2274041"/>
            <a:ext cx="0" cy="3405709"/>
          </a:xfrm>
          <a:prstGeom prst="line">
            <a:avLst/>
          </a:prstGeom>
          <a:noFill/>
          <a:ln w="19050" cap="flat" cmpd="sng" algn="ctr">
            <a:solidFill>
              <a:schemeClr val="tx1">
                <a:alpha val="60000"/>
              </a:schemeClr>
            </a:solidFill>
            <a:prstDash val="solid"/>
          </a:ln>
          <a:effectLst/>
        </p:spPr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AF0790C-AEDC-4F9A-95F9-8D9B819D5BE7}"/>
              </a:ext>
            </a:extLst>
          </p:cNvPr>
          <p:cNvCxnSpPr/>
          <p:nvPr/>
        </p:nvCxnSpPr>
        <p:spPr>
          <a:xfrm>
            <a:off x="5533010" y="3766242"/>
            <a:ext cx="89402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07682C81-8C31-4B46-AEFA-C18C23C125D8}"/>
              </a:ext>
            </a:extLst>
          </p:cNvPr>
          <p:cNvSpPr/>
          <p:nvPr/>
        </p:nvSpPr>
        <p:spPr>
          <a:xfrm>
            <a:off x="6729086" y="2828312"/>
            <a:ext cx="3562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Context: She devoured the book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4BA108C-95A4-44CD-9FA0-D2A91A27696B}"/>
              </a:ext>
            </a:extLst>
          </p:cNvPr>
          <p:cNvSpPr/>
          <p:nvPr/>
        </p:nvSpPr>
        <p:spPr>
          <a:xfrm>
            <a:off x="6729086" y="3390984"/>
            <a:ext cx="43110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Question: Is “devoured” a metaphorical word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		 or literal word?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C55FA66-718B-45BE-A64D-58DF2CE1C508}"/>
              </a:ext>
            </a:extLst>
          </p:cNvPr>
          <p:cNvSpPr/>
          <p:nvPr/>
        </p:nvSpPr>
        <p:spPr>
          <a:xfrm>
            <a:off x="6736542" y="4092156"/>
            <a:ext cx="2506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Answer: Metaphorical.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06FB334-6397-40F3-A4BC-BBEF67337F70}"/>
              </a:ext>
            </a:extLst>
          </p:cNvPr>
          <p:cNvSpPr/>
          <p:nvPr/>
        </p:nvSpPr>
        <p:spPr>
          <a:xfrm rot="5400000">
            <a:off x="8271656" y="2365095"/>
            <a:ext cx="405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…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4DCA177-76F6-4BC7-AA89-19736CE72D89}"/>
              </a:ext>
            </a:extLst>
          </p:cNvPr>
          <p:cNvSpPr/>
          <p:nvPr/>
        </p:nvSpPr>
        <p:spPr>
          <a:xfrm rot="5400000">
            <a:off x="8271655" y="4433596"/>
            <a:ext cx="405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…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36A1D4DE-80FD-2247-A160-C2BD53A2D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09392854-0BE7-40F5-983D-DF69BBAA032B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5E599D05-4D3C-4E4C-9125-2CDBFD6FDBC1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Data preprocessing</a:t>
              </a:r>
            </a:p>
          </p:txBody>
        </p:sp>
        <p:cxnSp>
          <p:nvCxnSpPr>
            <p:cNvPr id="44" name="直接连接符 68">
              <a:extLst>
                <a:ext uri="{FF2B5EF4-FFF2-40B4-BE49-F238E27FC236}">
                  <a16:creationId xmlns:a16="http://schemas.microsoft.com/office/drawing/2014/main" id="{5E752EC2-8135-4F66-9A62-D43B99227679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794D0EE5-9A96-4121-B398-4F275BC13A14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84030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6AA0D9C-7CDB-4E42-9050-F9B21482CC11}"/>
              </a:ext>
            </a:extLst>
          </p:cNvPr>
          <p:cNvSpPr/>
          <p:nvPr/>
        </p:nvSpPr>
        <p:spPr>
          <a:xfrm>
            <a:off x="2068760" y="1577545"/>
            <a:ext cx="2421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Inspired from: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3B06923-8F69-4C64-88BA-4CE8DC744AD1}"/>
              </a:ext>
            </a:extLst>
          </p:cNvPr>
          <p:cNvSpPr txBox="1"/>
          <p:nvPr/>
        </p:nvSpPr>
        <p:spPr>
          <a:xfrm>
            <a:off x="4700859" y="1558968"/>
            <a:ext cx="5784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latin typeface="NimbusRomNo9L-Regu"/>
              </a:rPr>
              <a:t>McCann</a:t>
            </a:r>
            <a:r>
              <a:rPr lang="en-US" altLang="zh-CN" dirty="0">
                <a:latin typeface="NimbusRomNo9L-Regu"/>
              </a:rPr>
              <a:t> et al. “</a:t>
            </a:r>
            <a:r>
              <a:rPr lang="en-US" altLang="zh-CN" sz="1800" b="0" i="0" u="none" strike="noStrike" baseline="0" dirty="0">
                <a:latin typeface="NimbusRomNo9L-Regu"/>
              </a:rPr>
              <a:t>The natural language decathlon:</a:t>
            </a:r>
          </a:p>
          <a:p>
            <a:pPr algn="l"/>
            <a:r>
              <a:rPr lang="en-US" altLang="zh-CN" sz="1800" b="0" i="0" u="none" strike="noStrike" baseline="0" dirty="0">
                <a:latin typeface="NimbusRomNo9L-Regu"/>
              </a:rPr>
              <a:t>Multitask learning as question answering</a:t>
            </a:r>
            <a:r>
              <a:rPr lang="en-US" altLang="zh-CN" dirty="0">
                <a:latin typeface="NimbusRomNo9L-Regu"/>
              </a:rPr>
              <a:t>”, 2018.</a:t>
            </a:r>
            <a:endParaRPr lang="en-US" altLang="zh-CN" sz="1800" b="0" i="0" u="none" strike="noStrike" baseline="0" dirty="0">
              <a:latin typeface="NimbusRomNo9L-Regu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81C926-1F90-4B2F-9E57-2EB87B1D8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888"/>
          <a:stretch/>
        </p:blipFill>
        <p:spPr>
          <a:xfrm>
            <a:off x="959406" y="2426787"/>
            <a:ext cx="4838211" cy="3367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855E4C0A-8994-4F0C-B839-6EA0B8B48E33}"/>
              </a:ext>
            </a:extLst>
          </p:cNvPr>
          <p:cNvSpPr/>
          <p:nvPr/>
        </p:nvSpPr>
        <p:spPr>
          <a:xfrm>
            <a:off x="6258316" y="2959129"/>
            <a:ext cx="5145896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 idea: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 kinds of NLP tasks can be transferred into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 Answering task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perform a nice result</a:t>
            </a:r>
            <a:r>
              <a:rPr lang="en-US" altLang="zh-CN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1C1D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e.g. Translation</a:t>
            </a:r>
            <a:r>
              <a:rPr lang="zh-CN" altLang="en-US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QA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Sentiment Analysis -&gt; QA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BD2AA8EA-B7C7-624D-A63E-2096D726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8BD44CCB-CEA9-4C8A-9277-B8921B0A3EB6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7EB6E94-93E6-4FFA-B91E-8D3A89FF6C90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Data preprocessing</a:t>
              </a:r>
            </a:p>
          </p:txBody>
        </p:sp>
        <p:cxnSp>
          <p:nvCxnSpPr>
            <p:cNvPr id="23" name="直接连接符 68">
              <a:extLst>
                <a:ext uri="{FF2B5EF4-FFF2-40B4-BE49-F238E27FC236}">
                  <a16:creationId xmlns:a16="http://schemas.microsoft.com/office/drawing/2014/main" id="{D3361527-6256-4DAD-8E2D-9F532DA6F9DB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3880AFE-3119-40B9-A4C2-D15AA061D0C8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4280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6AA0D9C-7CDB-4E42-9050-F9B21482CC11}"/>
              </a:ext>
            </a:extLst>
          </p:cNvPr>
          <p:cNvSpPr/>
          <p:nvPr/>
        </p:nvSpPr>
        <p:spPr>
          <a:xfrm>
            <a:off x="3988692" y="1236061"/>
            <a:ext cx="42146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Data augmentation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3853B07-DFA3-4DE9-8727-D71EEA6AFF7A}"/>
              </a:ext>
            </a:extLst>
          </p:cNvPr>
          <p:cNvSpPr/>
          <p:nvPr/>
        </p:nvSpPr>
        <p:spPr>
          <a:xfrm>
            <a:off x="471030" y="2482967"/>
            <a:ext cx="7035324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Synonym Replacement</a:t>
            </a:r>
          </a:p>
          <a:p>
            <a:pPr lvl="1">
              <a:defRPr/>
            </a:pPr>
            <a:r>
              <a:rPr lang="en-US" altLang="zh-CN" sz="20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en-US" altLang="zh-CN" sz="16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replace some random words as synonyms in the sequence.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Random Insertion</a:t>
            </a:r>
          </a:p>
          <a:p>
            <a:pPr lvl="1">
              <a:defRPr/>
            </a:pPr>
            <a:r>
              <a:rPr lang="en-US" altLang="zh-CN" sz="20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en-US" altLang="zh-CN" sz="16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insert some random synonyms of specific word in the sequence.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3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Random Swap</a:t>
            </a:r>
          </a:p>
          <a:p>
            <a:pPr lvl="1">
              <a:defRPr/>
            </a:pPr>
            <a:r>
              <a:rPr lang="en-US" altLang="zh-CN" sz="20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en-US" altLang="zh-CN" sz="16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Random exchange the position of two words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3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  Random Deletion</a:t>
            </a:r>
          </a:p>
          <a:p>
            <a:pPr lvl="2">
              <a:defRPr/>
            </a:pPr>
            <a:r>
              <a:rPr lang="en-US" altLang="zh-CN" sz="16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Random delete some words in the sequence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41" name="Straight Connector 45">
            <a:extLst>
              <a:ext uri="{FF2B5EF4-FFF2-40B4-BE49-F238E27FC236}">
                <a16:creationId xmlns:a16="http://schemas.microsoft.com/office/drawing/2014/main" id="{2FFFC63D-49B7-4256-92F6-F10438816D7E}"/>
              </a:ext>
            </a:extLst>
          </p:cNvPr>
          <p:cNvCxnSpPr>
            <a:cxnSpLocks/>
          </p:cNvCxnSpPr>
          <p:nvPr/>
        </p:nvCxnSpPr>
        <p:spPr>
          <a:xfrm>
            <a:off x="7506354" y="2026606"/>
            <a:ext cx="0" cy="3405709"/>
          </a:xfrm>
          <a:prstGeom prst="line">
            <a:avLst/>
          </a:prstGeom>
          <a:noFill/>
          <a:ln w="19050" cap="flat" cmpd="sng" algn="ctr">
            <a:solidFill>
              <a:schemeClr val="tx1">
                <a:alpha val="60000"/>
              </a:schemeClr>
            </a:solidFill>
            <a:prstDash val="solid"/>
          </a:ln>
          <a:effectLst/>
        </p:spPr>
      </p:cxnSp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47ECA6BB-3950-4AB4-B189-FBFE438E5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361703"/>
              </p:ext>
            </p:extLst>
          </p:nvPr>
        </p:nvGraphicFramePr>
        <p:xfrm>
          <a:off x="7761178" y="2822791"/>
          <a:ext cx="4039832" cy="2073965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066804">
                  <a:extLst>
                    <a:ext uri="{9D8B030D-6E8A-4147-A177-3AD203B41FA5}">
                      <a16:colId xmlns:a16="http://schemas.microsoft.com/office/drawing/2014/main" val="2520979328"/>
                    </a:ext>
                  </a:extLst>
                </a:gridCol>
                <a:gridCol w="2973028">
                  <a:extLst>
                    <a:ext uri="{9D8B030D-6E8A-4147-A177-3AD203B41FA5}">
                      <a16:colId xmlns:a16="http://schemas.microsoft.com/office/drawing/2014/main" val="3873478546"/>
                    </a:ext>
                  </a:extLst>
                </a:gridCol>
              </a:tblGrid>
              <a:tr h="344325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type</a:t>
                      </a:r>
                      <a:endParaRPr lang="zh-CN" sz="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Sentence</a:t>
                      </a:r>
                      <a:endParaRPr lang="zh-CN" sz="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6013910"/>
                  </a:ext>
                </a:extLst>
              </a:tr>
              <a:tr h="3443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Origin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She devoured the book</a:t>
                      </a:r>
                      <a:endParaRPr lang="zh-CN" sz="105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0951660"/>
                  </a:ext>
                </a:extLst>
              </a:tr>
              <a:tr h="3443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Synonym Replacement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She absorbed the book</a:t>
                      </a:r>
                      <a:endParaRPr lang="zh-CN" sz="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6192567"/>
                  </a:ext>
                </a:extLst>
              </a:tr>
              <a:tr h="3443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Random Insertion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She devoured absorbed the book</a:t>
                      </a:r>
                      <a:endParaRPr lang="zh-CN" sz="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1237407"/>
                  </a:ext>
                </a:extLst>
              </a:tr>
              <a:tr h="3523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Random Swap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She the book devoured</a:t>
                      </a:r>
                      <a:endParaRPr lang="zh-CN" sz="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2530311"/>
                  </a:ext>
                </a:extLst>
              </a:tr>
              <a:tr h="3443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Random Deletion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She devour book</a:t>
                      </a:r>
                      <a:endParaRPr lang="zh-CN" sz="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2786397"/>
                  </a:ext>
                </a:extLst>
              </a:tr>
            </a:tbl>
          </a:graphicData>
        </a:graphic>
      </p:graphicFrame>
      <p:pic>
        <p:nvPicPr>
          <p:cNvPr id="25" name="Picture 2">
            <a:extLst>
              <a:ext uri="{FF2B5EF4-FFF2-40B4-BE49-F238E27FC236}">
                <a16:creationId xmlns:a16="http://schemas.microsoft.com/office/drawing/2014/main" id="{E5F7C762-40C2-7048-BC96-DBDA8ADA2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441AC962-FCA4-4AF6-A705-47ECBA2B50CC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38DC5A8-7AA5-4DFB-B585-B7E5A45A2308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Data preprocessing</a:t>
              </a:r>
            </a:p>
          </p:txBody>
        </p:sp>
        <p:cxnSp>
          <p:nvCxnSpPr>
            <p:cNvPr id="24" name="直接连接符 68">
              <a:extLst>
                <a:ext uri="{FF2B5EF4-FFF2-40B4-BE49-F238E27FC236}">
                  <a16:creationId xmlns:a16="http://schemas.microsoft.com/office/drawing/2014/main" id="{C786E9AA-7DAA-4787-89A2-F29E10BF7389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62A325B-6A8A-4DE1-99DD-E5A88C10CFE3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48810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6AA0D9C-7CDB-4E42-9050-F9B21482CC11}"/>
              </a:ext>
            </a:extLst>
          </p:cNvPr>
          <p:cNvSpPr/>
          <p:nvPr/>
        </p:nvSpPr>
        <p:spPr>
          <a:xfrm>
            <a:off x="269178" y="1687737"/>
            <a:ext cx="3192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· After processing dataset:</a:t>
            </a:r>
          </a:p>
        </p:txBody>
      </p:sp>
      <p:graphicFrame>
        <p:nvGraphicFramePr>
          <p:cNvPr id="25" name="表格 4">
            <a:extLst>
              <a:ext uri="{FF2B5EF4-FFF2-40B4-BE49-F238E27FC236}">
                <a16:creationId xmlns:a16="http://schemas.microsoft.com/office/drawing/2014/main" id="{74020717-D431-41CF-8559-18D829D7E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229614"/>
              </p:ext>
            </p:extLst>
          </p:nvPr>
        </p:nvGraphicFramePr>
        <p:xfrm>
          <a:off x="2926908" y="2687320"/>
          <a:ext cx="6338184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2112728">
                  <a:extLst>
                    <a:ext uri="{9D8B030D-6E8A-4147-A177-3AD203B41FA5}">
                      <a16:colId xmlns:a16="http://schemas.microsoft.com/office/drawing/2014/main" val="2712602857"/>
                    </a:ext>
                  </a:extLst>
                </a:gridCol>
                <a:gridCol w="2112728">
                  <a:extLst>
                    <a:ext uri="{9D8B030D-6E8A-4147-A177-3AD203B41FA5}">
                      <a16:colId xmlns:a16="http://schemas.microsoft.com/office/drawing/2014/main" val="3266435564"/>
                    </a:ext>
                  </a:extLst>
                </a:gridCol>
                <a:gridCol w="2112728">
                  <a:extLst>
                    <a:ext uri="{9D8B030D-6E8A-4147-A177-3AD203B41FA5}">
                      <a16:colId xmlns:a16="http://schemas.microsoft.com/office/drawing/2014/main" val="1574275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Whole dataset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Processed dataset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21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VUA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23114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188051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739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TroFi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3738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90432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51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MOH-X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19020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332079"/>
                  </a:ext>
                </a:extLst>
              </a:tr>
            </a:tbl>
          </a:graphicData>
        </a:graphic>
      </p:graphicFrame>
      <p:pic>
        <p:nvPicPr>
          <p:cNvPr id="23" name="Picture 2">
            <a:extLst>
              <a:ext uri="{FF2B5EF4-FFF2-40B4-BE49-F238E27FC236}">
                <a16:creationId xmlns:a16="http://schemas.microsoft.com/office/drawing/2014/main" id="{DDB122E3-5032-4B49-8DC6-F8544EBB9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57B60E53-7F13-409B-9B5D-E208312709B6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2204953-AB97-40EE-8436-DE4937368A60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Data preprocessing</a:t>
              </a:r>
            </a:p>
          </p:txBody>
        </p:sp>
        <p:cxnSp>
          <p:nvCxnSpPr>
            <p:cNvPr id="21" name="直接连接符 68">
              <a:extLst>
                <a:ext uri="{FF2B5EF4-FFF2-40B4-BE49-F238E27FC236}">
                  <a16:creationId xmlns:a16="http://schemas.microsoft.com/office/drawing/2014/main" id="{149D2AAD-B600-4710-995E-2E33674AE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040D284-1D5D-453A-B0D9-BA44D38C82E0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0869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22" name="圆角矩形 2">
            <a:extLst>
              <a:ext uri="{FF2B5EF4-FFF2-40B4-BE49-F238E27FC236}">
                <a16:creationId xmlns:a16="http://schemas.microsoft.com/office/drawing/2014/main" id="{F5031574-1EE2-41DD-B96E-31E8BA17F33B}"/>
              </a:ext>
            </a:extLst>
          </p:cNvPr>
          <p:cNvSpPr/>
          <p:nvPr/>
        </p:nvSpPr>
        <p:spPr>
          <a:xfrm>
            <a:off x="4367047" y="4758556"/>
            <a:ext cx="2270646" cy="740779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/>
                <a:cs typeface="+mn-cs"/>
              </a:rPr>
              <a:t>Online knowledge base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cxnSp>
        <p:nvCxnSpPr>
          <p:cNvPr id="23" name="直线箭头连接符 4">
            <a:extLst>
              <a:ext uri="{FF2B5EF4-FFF2-40B4-BE49-F238E27FC236}">
                <a16:creationId xmlns:a16="http://schemas.microsoft.com/office/drawing/2014/main" id="{7E366382-FAB4-4F7B-AE85-91BF82877E99}"/>
              </a:ext>
            </a:extLst>
          </p:cNvPr>
          <p:cNvCxnSpPr>
            <a:cxnSpLocks/>
          </p:cNvCxnSpPr>
          <p:nvPr/>
        </p:nvCxnSpPr>
        <p:spPr>
          <a:xfrm flipV="1">
            <a:off x="2767790" y="2673378"/>
            <a:ext cx="1601104" cy="76185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AF9E703-A851-490B-8C84-330478458905}"/>
              </a:ext>
            </a:extLst>
          </p:cNvPr>
          <p:cNvSpPr/>
          <p:nvPr/>
        </p:nvSpPr>
        <p:spPr>
          <a:xfrm>
            <a:off x="263724" y="3468809"/>
            <a:ext cx="29152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 metaphorical sentence that cannot understand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34">
            <a:extLst>
              <a:ext uri="{FF2B5EF4-FFF2-40B4-BE49-F238E27FC236}">
                <a16:creationId xmlns:a16="http://schemas.microsoft.com/office/drawing/2014/main" id="{EC727017-3F70-4560-B533-57928CC302A7}"/>
              </a:ext>
            </a:extLst>
          </p:cNvPr>
          <p:cNvSpPr/>
          <p:nvPr/>
        </p:nvSpPr>
        <p:spPr>
          <a:xfrm>
            <a:off x="8369000" y="3448040"/>
            <a:ext cx="1492370" cy="750499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/>
                <a:cs typeface="+mn-cs"/>
              </a:rPr>
              <a:t>Model process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cxnSp>
        <p:nvCxnSpPr>
          <p:cNvPr id="28" name="直线箭头连接符 37">
            <a:extLst>
              <a:ext uri="{FF2B5EF4-FFF2-40B4-BE49-F238E27FC236}">
                <a16:creationId xmlns:a16="http://schemas.microsoft.com/office/drawing/2014/main" id="{AEB38C22-B17F-4F0D-80D0-046253853524}"/>
              </a:ext>
            </a:extLst>
          </p:cNvPr>
          <p:cNvCxnSpPr>
            <a:cxnSpLocks/>
          </p:cNvCxnSpPr>
          <p:nvPr/>
        </p:nvCxnSpPr>
        <p:spPr>
          <a:xfrm flipV="1">
            <a:off x="6849199" y="4360820"/>
            <a:ext cx="1550559" cy="76812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31">
            <a:extLst>
              <a:ext uri="{FF2B5EF4-FFF2-40B4-BE49-F238E27FC236}">
                <a16:creationId xmlns:a16="http://schemas.microsoft.com/office/drawing/2014/main" id="{7BC7C81F-1C2D-4266-A0D4-6A61B1C39500}"/>
              </a:ext>
            </a:extLst>
          </p:cNvPr>
          <p:cNvCxnSpPr>
            <a:cxnSpLocks/>
          </p:cNvCxnSpPr>
          <p:nvPr/>
        </p:nvCxnSpPr>
        <p:spPr>
          <a:xfrm>
            <a:off x="2670979" y="4087163"/>
            <a:ext cx="1484562" cy="95404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33">
            <a:extLst>
              <a:ext uri="{FF2B5EF4-FFF2-40B4-BE49-F238E27FC236}">
                <a16:creationId xmlns:a16="http://schemas.microsoft.com/office/drawing/2014/main" id="{B409EAB1-697E-4F96-8972-93A9D5F66EA9}"/>
              </a:ext>
            </a:extLst>
          </p:cNvPr>
          <p:cNvSpPr/>
          <p:nvPr/>
        </p:nvSpPr>
        <p:spPr>
          <a:xfrm>
            <a:off x="4635552" y="2214304"/>
            <a:ext cx="1782503" cy="750499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/>
                <a:cs typeface="+mn-cs"/>
              </a:rPr>
              <a:t>Provided knowledge info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cxnSp>
        <p:nvCxnSpPr>
          <p:cNvPr id="31" name="直线箭头连接符 37">
            <a:extLst>
              <a:ext uri="{FF2B5EF4-FFF2-40B4-BE49-F238E27FC236}">
                <a16:creationId xmlns:a16="http://schemas.microsoft.com/office/drawing/2014/main" id="{E2E30DD9-AF92-40CA-88E0-D4B69AADBF1D}"/>
              </a:ext>
            </a:extLst>
          </p:cNvPr>
          <p:cNvCxnSpPr>
            <a:cxnSpLocks/>
          </p:cNvCxnSpPr>
          <p:nvPr/>
        </p:nvCxnSpPr>
        <p:spPr>
          <a:xfrm>
            <a:off x="6674267" y="2637481"/>
            <a:ext cx="1531382" cy="73682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A64732E6-7302-4101-9099-C8C298690B4A}"/>
              </a:ext>
            </a:extLst>
          </p:cNvPr>
          <p:cNvCxnSpPr>
            <a:cxnSpLocks/>
          </p:cNvCxnSpPr>
          <p:nvPr/>
        </p:nvCxnSpPr>
        <p:spPr>
          <a:xfrm>
            <a:off x="10060715" y="3850275"/>
            <a:ext cx="542241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B039CFD1-3E8B-467F-9CC0-A6F15B2BE708}"/>
              </a:ext>
            </a:extLst>
          </p:cNvPr>
          <p:cNvSpPr txBox="1"/>
          <p:nvPr/>
        </p:nvSpPr>
        <p:spPr>
          <a:xfrm>
            <a:off x="10729704" y="3665609"/>
            <a:ext cx="85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Bingo!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A10B90C-67EA-47FA-AD3E-431EE6202019}"/>
              </a:ext>
            </a:extLst>
          </p:cNvPr>
          <p:cNvSpPr/>
          <p:nvPr/>
        </p:nvSpPr>
        <p:spPr>
          <a:xfrm>
            <a:off x="3450647" y="1097790"/>
            <a:ext cx="44807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Remember this one?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5C59D2B7-51CA-4A47-8D49-90A7191B9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2B37AB11-5FE5-4DDA-A963-2B86B59AA492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3ACFCB7-523E-4C76-9C08-3150273F65E8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Model</a:t>
              </a:r>
            </a:p>
          </p:txBody>
        </p:sp>
        <p:cxnSp>
          <p:nvCxnSpPr>
            <p:cNvPr id="38" name="直接连接符 68">
              <a:extLst>
                <a:ext uri="{FF2B5EF4-FFF2-40B4-BE49-F238E27FC236}">
                  <a16:creationId xmlns:a16="http://schemas.microsoft.com/office/drawing/2014/main" id="{1A526C0C-A1A9-4A5F-B751-F15CB8370839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718417B0-0930-4BFF-86D1-D92DE2B576A1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87747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22" name="圆角矩形 2">
            <a:extLst>
              <a:ext uri="{FF2B5EF4-FFF2-40B4-BE49-F238E27FC236}">
                <a16:creationId xmlns:a16="http://schemas.microsoft.com/office/drawing/2014/main" id="{F5031574-1EE2-41DD-B96E-31E8BA17F33B}"/>
              </a:ext>
            </a:extLst>
          </p:cNvPr>
          <p:cNvSpPr/>
          <p:nvPr/>
        </p:nvSpPr>
        <p:spPr>
          <a:xfrm>
            <a:off x="4367047" y="4758556"/>
            <a:ext cx="2270646" cy="740779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/>
                <a:cs typeface="+mn-cs"/>
              </a:rPr>
              <a:t>Online knowledge base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cxnSp>
        <p:nvCxnSpPr>
          <p:cNvPr id="23" name="直线箭头连接符 4">
            <a:extLst>
              <a:ext uri="{FF2B5EF4-FFF2-40B4-BE49-F238E27FC236}">
                <a16:creationId xmlns:a16="http://schemas.microsoft.com/office/drawing/2014/main" id="{7E366382-FAB4-4F7B-AE85-91BF82877E99}"/>
              </a:ext>
            </a:extLst>
          </p:cNvPr>
          <p:cNvCxnSpPr>
            <a:cxnSpLocks/>
          </p:cNvCxnSpPr>
          <p:nvPr/>
        </p:nvCxnSpPr>
        <p:spPr>
          <a:xfrm flipV="1">
            <a:off x="2767790" y="2673378"/>
            <a:ext cx="1601104" cy="76185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34">
            <a:extLst>
              <a:ext uri="{FF2B5EF4-FFF2-40B4-BE49-F238E27FC236}">
                <a16:creationId xmlns:a16="http://schemas.microsoft.com/office/drawing/2014/main" id="{EC727017-3F70-4560-B533-57928CC302A7}"/>
              </a:ext>
            </a:extLst>
          </p:cNvPr>
          <p:cNvSpPr/>
          <p:nvPr/>
        </p:nvSpPr>
        <p:spPr>
          <a:xfrm>
            <a:off x="8369000" y="3448040"/>
            <a:ext cx="1492370" cy="750499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/>
                <a:cs typeface="+mn-cs"/>
              </a:rPr>
              <a:t>Model process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cxnSp>
        <p:nvCxnSpPr>
          <p:cNvPr id="28" name="直线箭头连接符 37">
            <a:extLst>
              <a:ext uri="{FF2B5EF4-FFF2-40B4-BE49-F238E27FC236}">
                <a16:creationId xmlns:a16="http://schemas.microsoft.com/office/drawing/2014/main" id="{AEB38C22-B17F-4F0D-80D0-046253853524}"/>
              </a:ext>
            </a:extLst>
          </p:cNvPr>
          <p:cNvCxnSpPr>
            <a:cxnSpLocks/>
          </p:cNvCxnSpPr>
          <p:nvPr/>
        </p:nvCxnSpPr>
        <p:spPr>
          <a:xfrm flipV="1">
            <a:off x="6849199" y="4360820"/>
            <a:ext cx="1550559" cy="76812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31">
            <a:extLst>
              <a:ext uri="{FF2B5EF4-FFF2-40B4-BE49-F238E27FC236}">
                <a16:creationId xmlns:a16="http://schemas.microsoft.com/office/drawing/2014/main" id="{7BC7C81F-1C2D-4266-A0D4-6A61B1C39500}"/>
              </a:ext>
            </a:extLst>
          </p:cNvPr>
          <p:cNvCxnSpPr>
            <a:cxnSpLocks/>
          </p:cNvCxnSpPr>
          <p:nvPr/>
        </p:nvCxnSpPr>
        <p:spPr>
          <a:xfrm>
            <a:off x="2502656" y="4087163"/>
            <a:ext cx="1652885" cy="95404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33">
            <a:extLst>
              <a:ext uri="{FF2B5EF4-FFF2-40B4-BE49-F238E27FC236}">
                <a16:creationId xmlns:a16="http://schemas.microsoft.com/office/drawing/2014/main" id="{B409EAB1-697E-4F96-8972-93A9D5F66EA9}"/>
              </a:ext>
            </a:extLst>
          </p:cNvPr>
          <p:cNvSpPr/>
          <p:nvPr/>
        </p:nvSpPr>
        <p:spPr>
          <a:xfrm>
            <a:off x="4635552" y="2214304"/>
            <a:ext cx="1782503" cy="750499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/>
                <a:cs typeface="+mn-cs"/>
              </a:rPr>
              <a:t>Provided knowledge info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cxnSp>
        <p:nvCxnSpPr>
          <p:cNvPr id="31" name="直线箭头连接符 37">
            <a:extLst>
              <a:ext uri="{FF2B5EF4-FFF2-40B4-BE49-F238E27FC236}">
                <a16:creationId xmlns:a16="http://schemas.microsoft.com/office/drawing/2014/main" id="{E2E30DD9-AF92-40CA-88E0-D4B69AADBF1D}"/>
              </a:ext>
            </a:extLst>
          </p:cNvPr>
          <p:cNvCxnSpPr>
            <a:cxnSpLocks/>
          </p:cNvCxnSpPr>
          <p:nvPr/>
        </p:nvCxnSpPr>
        <p:spPr>
          <a:xfrm>
            <a:off x="6674267" y="2637481"/>
            <a:ext cx="1531382" cy="73682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A64732E6-7302-4101-9099-C8C298690B4A}"/>
              </a:ext>
            </a:extLst>
          </p:cNvPr>
          <p:cNvCxnSpPr>
            <a:cxnSpLocks/>
          </p:cNvCxnSpPr>
          <p:nvPr/>
        </p:nvCxnSpPr>
        <p:spPr>
          <a:xfrm>
            <a:off x="10060715" y="3850275"/>
            <a:ext cx="542241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B039CFD1-3E8B-467F-9CC0-A6F15B2BE708}"/>
              </a:ext>
            </a:extLst>
          </p:cNvPr>
          <p:cNvSpPr txBox="1"/>
          <p:nvPr/>
        </p:nvSpPr>
        <p:spPr>
          <a:xfrm>
            <a:off x="10729704" y="3665609"/>
            <a:ext cx="85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Bingo!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C34611D-1B89-405C-9B88-BB79618D4D70}"/>
              </a:ext>
            </a:extLst>
          </p:cNvPr>
          <p:cNvSpPr/>
          <p:nvPr/>
        </p:nvSpPr>
        <p:spPr>
          <a:xfrm>
            <a:off x="3906445" y="1905809"/>
            <a:ext cx="3218631" cy="151969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0B56B05-1037-4760-B139-2D85DF065E32}"/>
              </a:ext>
            </a:extLst>
          </p:cNvPr>
          <p:cNvSpPr/>
          <p:nvPr/>
        </p:nvSpPr>
        <p:spPr>
          <a:xfrm>
            <a:off x="3450647" y="1097790"/>
            <a:ext cx="44807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Remember this one?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E3D45015-0708-4445-9E99-497A00B9A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41047B1F-8F39-4AFA-917B-22CF6A81AB89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35E8431-1366-4CA1-B1F5-96C9B9C44B5B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Model</a:t>
              </a:r>
            </a:p>
          </p:txBody>
        </p:sp>
        <p:cxnSp>
          <p:nvCxnSpPr>
            <p:cNvPr id="39" name="直接连接符 68">
              <a:extLst>
                <a:ext uri="{FF2B5EF4-FFF2-40B4-BE49-F238E27FC236}">
                  <a16:creationId xmlns:a16="http://schemas.microsoft.com/office/drawing/2014/main" id="{F73318CC-F9DD-459C-AEAA-4560382AABAB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366C765-28D0-4290-B4D5-002EEDA3EE6A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C7510EBF-7069-45A1-97B8-25733AE4CF0A}"/>
              </a:ext>
            </a:extLst>
          </p:cNvPr>
          <p:cNvSpPr/>
          <p:nvPr/>
        </p:nvSpPr>
        <p:spPr>
          <a:xfrm>
            <a:off x="263724" y="3468809"/>
            <a:ext cx="29152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 metaphorical sentence that cannot understand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432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对话气泡: 矩形 56">
            <a:extLst>
              <a:ext uri="{FF2B5EF4-FFF2-40B4-BE49-F238E27FC236}">
                <a16:creationId xmlns:a16="http://schemas.microsoft.com/office/drawing/2014/main" id="{609FFD0E-3CB2-4842-B364-341E613FDCE7}"/>
              </a:ext>
            </a:extLst>
          </p:cNvPr>
          <p:cNvSpPr/>
          <p:nvPr/>
        </p:nvSpPr>
        <p:spPr>
          <a:xfrm flipH="1">
            <a:off x="1419910" y="2462249"/>
            <a:ext cx="9352179" cy="2301373"/>
          </a:xfrm>
          <a:prstGeom prst="wedgeRectCallout">
            <a:avLst>
              <a:gd name="adj1" fmla="val -41201"/>
              <a:gd name="adj2" fmla="val 7249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6AA0D9C-7CDB-4E42-9050-F9B21482CC11}"/>
              </a:ext>
            </a:extLst>
          </p:cNvPr>
          <p:cNvSpPr/>
          <p:nvPr/>
        </p:nvSpPr>
        <p:spPr>
          <a:xfrm>
            <a:off x="4805420" y="1530320"/>
            <a:ext cx="2581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What is a metaphor?</a:t>
            </a:r>
            <a:endParaRPr lang="zh-CN" altLang="en-US" sz="20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7D649705-65F3-704B-B357-3C8829D296AC}"/>
              </a:ext>
            </a:extLst>
          </p:cNvPr>
          <p:cNvSpPr/>
          <p:nvPr/>
        </p:nvSpPr>
        <p:spPr>
          <a:xfrm>
            <a:off x="1703451" y="2803055"/>
            <a:ext cx="87850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Metaphor does </a:t>
            </a:r>
            <a:r>
              <a:rPr lang="en-US" altLang="zh-CN" sz="24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not use </a:t>
            </a:r>
            <a:r>
              <a:rPr lang="en-US" altLang="zh-CN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“as” or “like” for figurative description.</a:t>
            </a:r>
          </a:p>
          <a:p>
            <a:r>
              <a:rPr lang="en-US" altLang="zh-CN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  <a:p>
            <a:r>
              <a:rPr lang="en-US" altLang="zh-CN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It describe things with </a:t>
            </a:r>
            <a:r>
              <a:rPr lang="en-US" altLang="zh-CN" sz="2400" dirty="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vivid explanations for some abstract experience and perception. </a:t>
            </a:r>
          </a:p>
          <a:p>
            <a:endParaRPr lang="en-US" altLang="zh-CN" sz="2400" dirty="0">
              <a:solidFill>
                <a:srgbClr val="1C1D2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FA6C9CD8-9045-394C-9E76-BB9487979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0BAB00DD-2F8F-4970-921F-972FC677CD4F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F0C19FD-841E-45AC-ACFC-3B0799CCCD04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22" name="直接连接符 68">
              <a:extLst>
                <a:ext uri="{FF2B5EF4-FFF2-40B4-BE49-F238E27FC236}">
                  <a16:creationId xmlns:a16="http://schemas.microsoft.com/office/drawing/2014/main" id="{7BF5A5B3-27BF-4CC5-B1B8-A2A16FF6D62A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E911AD6-55C1-4F3B-8483-D8F75682509C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55134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0650EEB-DED8-7145-BFE6-04C45F182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39C8D9F7-6F66-4255-B65C-1CD6B48D39FD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F86D9E6-017A-45C4-959D-1C00B5DD4957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Model</a:t>
              </a:r>
            </a:p>
          </p:txBody>
        </p:sp>
        <p:cxnSp>
          <p:nvCxnSpPr>
            <p:cNvPr id="18" name="直接连接符 68">
              <a:extLst>
                <a:ext uri="{FF2B5EF4-FFF2-40B4-BE49-F238E27FC236}">
                  <a16:creationId xmlns:a16="http://schemas.microsoft.com/office/drawing/2014/main" id="{A4CFE342-1E08-4776-B4C9-F47F32173A0A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8188332-EB0E-4DB9-A333-B943C6A1F598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E6D5E56F-5BD8-4348-8D76-1370C36C5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67" y="1383728"/>
            <a:ext cx="11778725" cy="51945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458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F08D51BB-E8B7-4966-9239-3CB8CF3A6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67" y="1383728"/>
            <a:ext cx="11778725" cy="5194589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7228A2E-B4D5-4D5E-896E-293CFFBAD3BA}"/>
              </a:ext>
            </a:extLst>
          </p:cNvPr>
          <p:cNvSpPr/>
          <p:nvPr/>
        </p:nvSpPr>
        <p:spPr>
          <a:xfrm>
            <a:off x="1286428" y="5099627"/>
            <a:ext cx="7349572" cy="1478690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863D6E2D-35A7-3647-B543-D0B557D76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0FB8DC67-F554-4C0D-BF34-99A4E446D32E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8BA4682-F5AF-4166-B903-424D3E32B92D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Model</a:t>
              </a:r>
            </a:p>
          </p:txBody>
        </p:sp>
        <p:cxnSp>
          <p:nvCxnSpPr>
            <p:cNvPr id="20" name="直接连接符 68">
              <a:extLst>
                <a:ext uri="{FF2B5EF4-FFF2-40B4-BE49-F238E27FC236}">
                  <a16:creationId xmlns:a16="http://schemas.microsoft.com/office/drawing/2014/main" id="{F44B8048-8E7A-4DE3-8801-D141BB2BB05B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0454E76-26CC-4353-A548-168992D24B34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6050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0B56B05-1037-4760-B139-2D85DF065E32}"/>
              </a:ext>
            </a:extLst>
          </p:cNvPr>
          <p:cNvSpPr/>
          <p:nvPr/>
        </p:nvSpPr>
        <p:spPr>
          <a:xfrm>
            <a:off x="264781" y="1376629"/>
            <a:ext cx="50393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Recall the transferred task: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ACD178F-E1FA-44A3-ABD9-BB8750DAD05A}"/>
              </a:ext>
            </a:extLst>
          </p:cNvPr>
          <p:cNvSpPr/>
          <p:nvPr/>
        </p:nvSpPr>
        <p:spPr>
          <a:xfrm>
            <a:off x="1825023" y="5538280"/>
            <a:ext cx="85419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What if we provide more information for the specific judging word?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1750EA5-A9AD-403D-A753-C1989676D1D5}"/>
              </a:ext>
            </a:extLst>
          </p:cNvPr>
          <p:cNvSpPr/>
          <p:nvPr/>
        </p:nvSpPr>
        <p:spPr>
          <a:xfrm>
            <a:off x="1269768" y="2874434"/>
            <a:ext cx="3562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Context: She devoured the book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1EADAAA-9D42-4C5C-9FF5-4E5E4886723B}"/>
              </a:ext>
            </a:extLst>
          </p:cNvPr>
          <p:cNvSpPr/>
          <p:nvPr/>
        </p:nvSpPr>
        <p:spPr>
          <a:xfrm>
            <a:off x="1269768" y="3437106"/>
            <a:ext cx="38003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Question: Is “devoured” a metaphorical word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		 or literal word?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45BAC23-485B-4ACE-8368-D7D99727547B}"/>
              </a:ext>
            </a:extLst>
          </p:cNvPr>
          <p:cNvSpPr/>
          <p:nvPr/>
        </p:nvSpPr>
        <p:spPr>
          <a:xfrm>
            <a:off x="1277224" y="4138278"/>
            <a:ext cx="2506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Answer: Metaphorical.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3930D3B-E9BD-4272-9B1B-7ADCE9452DB6}"/>
              </a:ext>
            </a:extLst>
          </p:cNvPr>
          <p:cNvSpPr/>
          <p:nvPr/>
        </p:nvSpPr>
        <p:spPr>
          <a:xfrm rot="5400000">
            <a:off x="2812338" y="2411217"/>
            <a:ext cx="405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…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06EA77A-8482-41BB-AC97-1CC9BB21E74E}"/>
              </a:ext>
            </a:extLst>
          </p:cNvPr>
          <p:cNvSpPr/>
          <p:nvPr/>
        </p:nvSpPr>
        <p:spPr>
          <a:xfrm rot="5400000">
            <a:off x="2812337" y="4479718"/>
            <a:ext cx="405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…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28" name="Straight Connector 45">
            <a:extLst>
              <a:ext uri="{FF2B5EF4-FFF2-40B4-BE49-F238E27FC236}">
                <a16:creationId xmlns:a16="http://schemas.microsoft.com/office/drawing/2014/main" id="{7E2D7C17-FC55-45F0-8CE3-D591DDDFBC02}"/>
              </a:ext>
            </a:extLst>
          </p:cNvPr>
          <p:cNvCxnSpPr>
            <a:cxnSpLocks/>
          </p:cNvCxnSpPr>
          <p:nvPr/>
        </p:nvCxnSpPr>
        <p:spPr>
          <a:xfrm>
            <a:off x="5804303" y="2274622"/>
            <a:ext cx="0" cy="2707222"/>
          </a:xfrm>
          <a:prstGeom prst="line">
            <a:avLst/>
          </a:prstGeom>
          <a:noFill/>
          <a:ln w="19050" cap="flat" cmpd="sng" algn="ctr">
            <a:solidFill>
              <a:schemeClr val="tx1">
                <a:alpha val="60000"/>
              </a:schemeClr>
            </a:solidFill>
            <a:prstDash val="solid"/>
          </a:ln>
          <a:effectLst/>
        </p:spPr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10CE76A-89BB-4AE9-AC04-F6D9E73BCAF6}"/>
              </a:ext>
            </a:extLst>
          </p:cNvPr>
          <p:cNvCxnSpPr/>
          <p:nvPr/>
        </p:nvCxnSpPr>
        <p:spPr>
          <a:xfrm>
            <a:off x="5357289" y="3648548"/>
            <a:ext cx="89402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E63C0CC7-FFD4-4DED-A6A2-15C87293DDE9}"/>
              </a:ext>
            </a:extLst>
          </p:cNvPr>
          <p:cNvGrpSpPr/>
          <p:nvPr/>
        </p:nvGrpSpPr>
        <p:grpSpPr>
          <a:xfrm>
            <a:off x="6985516" y="1694992"/>
            <a:ext cx="4571484" cy="3661033"/>
            <a:chOff x="6985515" y="1778000"/>
            <a:chExt cx="4976773" cy="357802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16C41B40-DFEE-422A-A7EC-AF7B61C11339}"/>
                </a:ext>
              </a:extLst>
            </p:cNvPr>
            <p:cNvGrpSpPr/>
            <p:nvPr/>
          </p:nvGrpSpPr>
          <p:grpSpPr>
            <a:xfrm>
              <a:off x="6985515" y="1778000"/>
              <a:ext cx="4631849" cy="3578025"/>
              <a:chOff x="6985516" y="1876961"/>
              <a:chExt cx="3800336" cy="3479063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060CC2A1-8AFD-4045-9B01-0DBA340EFBC1}"/>
                  </a:ext>
                </a:extLst>
              </p:cNvPr>
              <p:cNvSpPr/>
              <p:nvPr/>
            </p:nvSpPr>
            <p:spPr>
              <a:xfrm>
                <a:off x="6985516" y="2312285"/>
                <a:ext cx="35620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1D20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rPr>
                  <a:t>Context: She devoured the book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C1D20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E9E9AAC-5424-4C24-A978-887A61EC7F58}"/>
                  </a:ext>
                </a:extLst>
              </p:cNvPr>
              <p:cNvSpPr/>
              <p:nvPr/>
            </p:nvSpPr>
            <p:spPr>
              <a:xfrm>
                <a:off x="6985516" y="2874957"/>
                <a:ext cx="38003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1D20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rPr>
                  <a:t>Question: Is “devoured” a metaphorical word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1D20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rPr>
                  <a:t>		 or literal word?</a:t>
                </a: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1C1D20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F55066E9-D426-4267-9BE8-27FCE2E7CF3D}"/>
                  </a:ext>
                </a:extLst>
              </p:cNvPr>
              <p:cNvSpPr/>
              <p:nvPr/>
            </p:nvSpPr>
            <p:spPr>
              <a:xfrm>
                <a:off x="6996526" y="4595926"/>
                <a:ext cx="25065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1D20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rPr>
                  <a:t>Answer: Metaphorical.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C1D20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005778B-A9A7-4278-BBD1-58D310130024}"/>
                  </a:ext>
                </a:extLst>
              </p:cNvPr>
              <p:cNvSpPr/>
              <p:nvPr/>
            </p:nvSpPr>
            <p:spPr>
              <a:xfrm rot="5400000">
                <a:off x="8528086" y="1849068"/>
                <a:ext cx="405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1D20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rPr>
                  <a:t>…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C1D20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D8FE7B5-7598-4107-B108-FDF0CA3156E6}"/>
                  </a:ext>
                </a:extLst>
              </p:cNvPr>
              <p:cNvSpPr/>
              <p:nvPr/>
            </p:nvSpPr>
            <p:spPr>
              <a:xfrm rot="5400000">
                <a:off x="8563607" y="4922251"/>
                <a:ext cx="405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1D20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rPr>
                  <a:t>…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C1D20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76A9D80-F389-40A9-A629-4D91BD894B49}"/>
                </a:ext>
              </a:extLst>
            </p:cNvPr>
            <p:cNvSpPr/>
            <p:nvPr/>
          </p:nvSpPr>
          <p:spPr>
            <a:xfrm>
              <a:off x="6985516" y="3426375"/>
              <a:ext cx="4976772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9C27B0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Information: 1.  “devoured” is a verb used by object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9C27B0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		  2.  “devoured” means: “destroy completely; 			       enjoy avidly; eat up completely”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9C27B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9C27B0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Synonyms: “eat” “absorb” “exhaust”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9C27B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pic>
        <p:nvPicPr>
          <p:cNvPr id="37" name="Picture 2">
            <a:extLst>
              <a:ext uri="{FF2B5EF4-FFF2-40B4-BE49-F238E27FC236}">
                <a16:creationId xmlns:a16="http://schemas.microsoft.com/office/drawing/2014/main" id="{101F4B7B-AB2F-884E-AAA2-1C5FCBC5D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028029B5-8131-48FC-BD84-2B3203141D75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76F88A2-B844-4DEC-90A9-C5E9817AEE81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Model</a:t>
              </a:r>
            </a:p>
          </p:txBody>
        </p:sp>
        <p:cxnSp>
          <p:nvCxnSpPr>
            <p:cNvPr id="41" name="直接连接符 68">
              <a:extLst>
                <a:ext uri="{FF2B5EF4-FFF2-40B4-BE49-F238E27FC236}">
                  <a16:creationId xmlns:a16="http://schemas.microsoft.com/office/drawing/2014/main" id="{D46E07D6-1711-4D28-B5AC-91C3323E0CAD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B6C2EAC-AEFA-484A-936E-4FA10DC7C2CB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61180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ACD178F-E1FA-44A3-ABD9-BB8750DAD05A}"/>
              </a:ext>
            </a:extLst>
          </p:cNvPr>
          <p:cNvSpPr/>
          <p:nvPr/>
        </p:nvSpPr>
        <p:spPr>
          <a:xfrm>
            <a:off x="469684" y="3209865"/>
            <a:ext cx="114321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Word Context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9C27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[SEP]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Query Word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9C27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[SEP]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POS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9C27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[SEP]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TAG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9C27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[SEP]  </a:t>
            </a:r>
            <a:r>
              <a:rPr lang="en-US" altLang="zh-CN" sz="2000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definition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9C27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[SEP]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Synonyms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B64898E-563F-49FA-8277-BC560B104C62}"/>
              </a:ext>
            </a:extLst>
          </p:cNvPr>
          <p:cNvCxnSpPr>
            <a:cxnSpLocks/>
          </p:cNvCxnSpPr>
          <p:nvPr/>
        </p:nvCxnSpPr>
        <p:spPr>
          <a:xfrm flipV="1">
            <a:off x="5810250" y="2372260"/>
            <a:ext cx="0" cy="78152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5CD8630-9209-4369-84F0-EB61131D1C3D}"/>
              </a:ext>
            </a:extLst>
          </p:cNvPr>
          <p:cNvCxnSpPr>
            <a:cxnSpLocks/>
          </p:cNvCxnSpPr>
          <p:nvPr/>
        </p:nvCxnSpPr>
        <p:spPr>
          <a:xfrm flipV="1">
            <a:off x="7248525" y="2372260"/>
            <a:ext cx="0" cy="78152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EC23E7A8-5CAC-4A68-A30B-CB77CDC7DF36}"/>
              </a:ext>
            </a:extLst>
          </p:cNvPr>
          <p:cNvSpPr/>
          <p:nvPr/>
        </p:nvSpPr>
        <p:spPr>
          <a:xfrm>
            <a:off x="5116171" y="1549783"/>
            <a:ext cx="30260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Utilize tool: Stanza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(old name: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StanfordNLP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BF052C2-69A5-44B6-8E69-09F0EA14A9A7}"/>
              </a:ext>
            </a:extLst>
          </p:cNvPr>
          <p:cNvGrpSpPr/>
          <p:nvPr/>
        </p:nvGrpSpPr>
        <p:grpSpPr>
          <a:xfrm>
            <a:off x="6929690" y="3649652"/>
            <a:ext cx="1981200" cy="1117739"/>
            <a:chOff x="6905625" y="3622675"/>
            <a:chExt cx="1981200" cy="1117739"/>
          </a:xfrm>
        </p:grpSpPr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1796C0E2-40C1-4C1E-8AA0-4927C404F504}"/>
                </a:ext>
              </a:extLst>
            </p:cNvPr>
            <p:cNvCxnSpPr>
              <a:cxnSpLocks/>
            </p:cNvCxnSpPr>
            <p:nvPr/>
          </p:nvCxnSpPr>
          <p:spPr>
            <a:xfrm>
              <a:off x="8886825" y="3622675"/>
              <a:ext cx="0" cy="1114425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0E64C8E9-2D47-42C2-AE18-2A2DD874E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5625" y="4729637"/>
              <a:ext cx="1971675" cy="10777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7AE1FFC3-D891-4195-A691-38FDCAF0F058}"/>
              </a:ext>
            </a:extLst>
          </p:cNvPr>
          <p:cNvSpPr/>
          <p:nvPr/>
        </p:nvSpPr>
        <p:spPr>
          <a:xfrm>
            <a:off x="3358199" y="4448026"/>
            <a:ext cx="35714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Utilize tool NLTK to WordNet: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Search for specific word definition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BBE429AB-D1EC-4790-8B9D-6416AD619EC2}"/>
              </a:ext>
            </a:extLst>
          </p:cNvPr>
          <p:cNvCxnSpPr>
            <a:cxnSpLocks/>
          </p:cNvCxnSpPr>
          <p:nvPr/>
        </p:nvCxnSpPr>
        <p:spPr>
          <a:xfrm>
            <a:off x="10931777" y="3649652"/>
            <a:ext cx="0" cy="1791481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12C725C2-ADB0-E940-B4E9-205200550E98}"/>
              </a:ext>
            </a:extLst>
          </p:cNvPr>
          <p:cNvSpPr/>
          <p:nvPr/>
        </p:nvSpPr>
        <p:spPr>
          <a:xfrm>
            <a:off x="6535376" y="5480810"/>
            <a:ext cx="5047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Utilize KNN (K-nearest neighbors) method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Reach the nearest words in vector space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0AC8C60F-989C-DA42-BB51-E12BB400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77140CC7-FA2F-437C-A3C2-67EB96F4ADD8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C8AECF2-41BE-4D06-B67C-21CDCD6329C6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Word embedding</a:t>
              </a:r>
            </a:p>
          </p:txBody>
        </p:sp>
        <p:cxnSp>
          <p:nvCxnSpPr>
            <p:cNvPr id="27" name="直接连接符 68">
              <a:extLst>
                <a:ext uri="{FF2B5EF4-FFF2-40B4-BE49-F238E27FC236}">
                  <a16:creationId xmlns:a16="http://schemas.microsoft.com/office/drawing/2014/main" id="{C25053CD-7B20-47C1-A215-FCE0F2F6F6D4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4145F6A-F402-424D-9ACB-214AD652E7C5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7671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1B1A0FE-51DF-4D1B-ADEB-A4AC7B9988CD}"/>
              </a:ext>
            </a:extLst>
          </p:cNvPr>
          <p:cNvSpPr/>
          <p:nvPr/>
        </p:nvSpPr>
        <p:spPr>
          <a:xfrm>
            <a:off x="340406" y="1392879"/>
            <a:ext cx="30260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Utilize tool: Stanza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(old name: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StanfordNLP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5" name="图片 4" descr="图片包含 图标&#10;&#10;描述已自动生成">
            <a:extLst>
              <a:ext uri="{FF2B5EF4-FFF2-40B4-BE49-F238E27FC236}">
                <a16:creationId xmlns:a16="http://schemas.microsoft.com/office/drawing/2014/main" id="{09FBE96F-78C6-F14A-80FF-557CD1433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81" y="3123058"/>
            <a:ext cx="3426140" cy="1014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07CFAC4-D019-A746-8FF1-ADDDF956800D}"/>
              </a:ext>
            </a:extLst>
          </p:cNvPr>
          <p:cNvSpPr/>
          <p:nvPr/>
        </p:nvSpPr>
        <p:spPr>
          <a:xfrm>
            <a:off x="4983573" y="2614434"/>
            <a:ext cx="64054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The Stanford NLP Group‘s official Python NLP library. It contains support for running various accurate natural language processing tools on 60+ languages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State-of-the-art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 NLP tools,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latest updated on 14 Aug 2020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Including functions for lemmatize, POS/TAG tagging, NER..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cs typeface="+mn-cs"/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66C9D662-5467-9A46-937E-768A45CD7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AA52C0A4-15A9-400D-89E4-249DDBAA3F29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FB664FD-D230-4C63-8BBE-83148A07FA04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Word embedding</a:t>
              </a:r>
            </a:p>
          </p:txBody>
        </p:sp>
        <p:cxnSp>
          <p:nvCxnSpPr>
            <p:cNvPr id="20" name="直接连接符 68">
              <a:extLst>
                <a:ext uri="{FF2B5EF4-FFF2-40B4-BE49-F238E27FC236}">
                  <a16:creationId xmlns:a16="http://schemas.microsoft.com/office/drawing/2014/main" id="{5E0017AC-DFFE-4F1F-8A7E-B706D4E6FBC8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12705A8-81BA-4971-86B1-B98AE920A8F2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9236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1B1A0FE-51DF-4D1B-ADEB-A4AC7B9988CD}"/>
              </a:ext>
            </a:extLst>
          </p:cNvPr>
          <p:cNvSpPr/>
          <p:nvPr/>
        </p:nvSpPr>
        <p:spPr>
          <a:xfrm>
            <a:off x="340406" y="1392879"/>
            <a:ext cx="41159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Difference between POS and TAG: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D7C080-9476-0A4A-B56C-4234EF3A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777" y="2296068"/>
            <a:ext cx="5390616" cy="336435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884342F-0E97-CA40-8F3D-6A684C8AE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776" y="1928803"/>
            <a:ext cx="5464448" cy="3672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CF3AA1BF-5E91-8240-8F55-39C12960A295}"/>
              </a:ext>
            </a:extLst>
          </p:cNvPr>
          <p:cNvSpPr/>
          <p:nvPr/>
        </p:nvSpPr>
        <p:spPr>
          <a:xfrm>
            <a:off x="3879808" y="3501492"/>
            <a:ext cx="390636" cy="476754"/>
          </a:xfrm>
          <a:prstGeom prst="rect">
            <a:avLst/>
          </a:prstGeom>
          <a:noFill/>
          <a:ln w="381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A78A586-CE20-BD46-83ED-0767BC9C8005}"/>
              </a:ext>
            </a:extLst>
          </p:cNvPr>
          <p:cNvSpPr/>
          <p:nvPr/>
        </p:nvSpPr>
        <p:spPr>
          <a:xfrm>
            <a:off x="3879808" y="5183669"/>
            <a:ext cx="390636" cy="281451"/>
          </a:xfrm>
          <a:prstGeom prst="rect">
            <a:avLst/>
          </a:prstGeom>
          <a:noFill/>
          <a:ln w="381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5502E0D-65A8-074D-8118-0720B17ECB3D}"/>
              </a:ext>
            </a:extLst>
          </p:cNvPr>
          <p:cNvSpPr/>
          <p:nvPr/>
        </p:nvSpPr>
        <p:spPr>
          <a:xfrm>
            <a:off x="2599900" y="5991331"/>
            <a:ext cx="7315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TAG is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more comprehensive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than POS tagging, TAG seems more specific.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Therefore, we would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prefer using TAG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for processing as types of words.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3702B539-30D6-A142-955B-8B34BC648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DA39B9E9-931E-436E-A4A1-BCAF845D219C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8AD5765-FB70-4383-93EC-37A0D4398D12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Word embedding</a:t>
              </a:r>
            </a:p>
          </p:txBody>
        </p:sp>
        <p:cxnSp>
          <p:nvCxnSpPr>
            <p:cNvPr id="23" name="直接连接符 68">
              <a:extLst>
                <a:ext uri="{FF2B5EF4-FFF2-40B4-BE49-F238E27FC236}">
                  <a16:creationId xmlns:a16="http://schemas.microsoft.com/office/drawing/2014/main" id="{5B4719E1-D057-4F01-B23D-3BA4F8043B91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B8629DA-5127-4579-97FE-8FCB028AD859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27982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ACD178F-E1FA-44A3-ABD9-BB8750DAD05A}"/>
              </a:ext>
            </a:extLst>
          </p:cNvPr>
          <p:cNvSpPr/>
          <p:nvPr/>
        </p:nvSpPr>
        <p:spPr>
          <a:xfrm>
            <a:off x="469684" y="3209865"/>
            <a:ext cx="11363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Word Context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9C27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[SEP]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Query Word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9C27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[SEP]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POS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9C27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[SEP]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TAG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9C27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[SEP]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definition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9C27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[SEP]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Synonyms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B64898E-563F-49FA-8277-BC560B104C62}"/>
              </a:ext>
            </a:extLst>
          </p:cNvPr>
          <p:cNvCxnSpPr>
            <a:cxnSpLocks/>
          </p:cNvCxnSpPr>
          <p:nvPr/>
        </p:nvCxnSpPr>
        <p:spPr>
          <a:xfrm flipV="1">
            <a:off x="5810250" y="2372260"/>
            <a:ext cx="0" cy="78152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5CD8630-9209-4369-84F0-EB61131D1C3D}"/>
              </a:ext>
            </a:extLst>
          </p:cNvPr>
          <p:cNvCxnSpPr>
            <a:cxnSpLocks/>
          </p:cNvCxnSpPr>
          <p:nvPr/>
        </p:nvCxnSpPr>
        <p:spPr>
          <a:xfrm flipV="1">
            <a:off x="7248525" y="2372260"/>
            <a:ext cx="0" cy="78152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EC23E7A8-5CAC-4A68-A30B-CB77CDC7DF36}"/>
              </a:ext>
            </a:extLst>
          </p:cNvPr>
          <p:cNvSpPr/>
          <p:nvPr/>
        </p:nvSpPr>
        <p:spPr>
          <a:xfrm>
            <a:off x="5116171" y="1549783"/>
            <a:ext cx="30260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Utilize tool: Stanza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(old name: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StanfordNLP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BF052C2-69A5-44B6-8E69-09F0EA14A9A7}"/>
              </a:ext>
            </a:extLst>
          </p:cNvPr>
          <p:cNvGrpSpPr/>
          <p:nvPr/>
        </p:nvGrpSpPr>
        <p:grpSpPr>
          <a:xfrm>
            <a:off x="6929690" y="3649652"/>
            <a:ext cx="1981200" cy="1117739"/>
            <a:chOff x="6905625" y="3622675"/>
            <a:chExt cx="1981200" cy="1117739"/>
          </a:xfrm>
        </p:grpSpPr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1796C0E2-40C1-4C1E-8AA0-4927C404F504}"/>
                </a:ext>
              </a:extLst>
            </p:cNvPr>
            <p:cNvCxnSpPr>
              <a:cxnSpLocks/>
            </p:cNvCxnSpPr>
            <p:nvPr/>
          </p:nvCxnSpPr>
          <p:spPr>
            <a:xfrm>
              <a:off x="8886825" y="3622675"/>
              <a:ext cx="0" cy="1114425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0E64C8E9-2D47-42C2-AE18-2A2DD874E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5625" y="4729637"/>
              <a:ext cx="1971675" cy="10777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7AE1FFC3-D891-4195-A691-38FDCAF0F058}"/>
              </a:ext>
            </a:extLst>
          </p:cNvPr>
          <p:cNvSpPr/>
          <p:nvPr/>
        </p:nvSpPr>
        <p:spPr>
          <a:xfrm>
            <a:off x="3358199" y="4448026"/>
            <a:ext cx="35714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Utilize tool NLTK to WordNet: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Search for specific word definition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BBE429AB-D1EC-4790-8B9D-6416AD619EC2}"/>
              </a:ext>
            </a:extLst>
          </p:cNvPr>
          <p:cNvCxnSpPr>
            <a:cxnSpLocks/>
          </p:cNvCxnSpPr>
          <p:nvPr/>
        </p:nvCxnSpPr>
        <p:spPr>
          <a:xfrm>
            <a:off x="10931777" y="3649652"/>
            <a:ext cx="0" cy="1791481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12C725C2-ADB0-E940-B4E9-205200550E98}"/>
              </a:ext>
            </a:extLst>
          </p:cNvPr>
          <p:cNvSpPr/>
          <p:nvPr/>
        </p:nvSpPr>
        <p:spPr>
          <a:xfrm>
            <a:off x="6535376" y="5480810"/>
            <a:ext cx="5047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Utilize KNN (K-nearest neighbors) method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Reach the nearest words in vector space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0AC8C60F-989C-DA42-BB51-E12BB400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263FAD04-A2B6-4F6D-A5E5-52FD9AFF290B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0342F88-A357-423E-8B99-F5C14FDD3670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Word embedding</a:t>
              </a:r>
            </a:p>
          </p:txBody>
        </p:sp>
        <p:cxnSp>
          <p:nvCxnSpPr>
            <p:cNvPr id="27" name="直接连接符 68">
              <a:extLst>
                <a:ext uri="{FF2B5EF4-FFF2-40B4-BE49-F238E27FC236}">
                  <a16:creationId xmlns:a16="http://schemas.microsoft.com/office/drawing/2014/main" id="{D0BD2F2A-0344-4760-95C0-7C863FAA1DCC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05AE8F9-B13E-409B-ABD9-5A4AB27293AF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37374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55A1283-E33E-4287-B593-C61D6D7D15AA}"/>
              </a:ext>
            </a:extLst>
          </p:cNvPr>
          <p:cNvSpPr txBox="1"/>
          <p:nvPr/>
        </p:nvSpPr>
        <p:spPr>
          <a:xfrm>
            <a:off x="3469529" y="2381021"/>
            <a:ext cx="7082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NLTK is a leading platform for building Python programs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to work with human language data. It also has build-in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Wordnet knowledge graph.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6BC057-4854-4D08-AB1F-45A10E16C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828" y="1547078"/>
            <a:ext cx="5461960" cy="6351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A35494C-9885-41AA-A3FE-E6904DF05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863" y="3553650"/>
            <a:ext cx="8437668" cy="25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0FC68676-8023-D648-BA1C-315A2DFDA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295FC73-3D5A-4CC6-8A10-0EEA1DA2206D}"/>
              </a:ext>
            </a:extLst>
          </p:cNvPr>
          <p:cNvSpPr/>
          <p:nvPr/>
        </p:nvSpPr>
        <p:spPr>
          <a:xfrm>
            <a:off x="320267" y="1622332"/>
            <a:ext cx="35714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Utilize tool NLTK to WordNet: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Search for specific word definition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C43A617-5316-44C1-991E-E586895DACDC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6DEC35A-B71E-4A07-B585-EE2C4F8D090F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Word embedding</a:t>
              </a:r>
            </a:p>
          </p:txBody>
        </p:sp>
        <p:cxnSp>
          <p:nvCxnSpPr>
            <p:cNvPr id="22" name="直接连接符 68">
              <a:extLst>
                <a:ext uri="{FF2B5EF4-FFF2-40B4-BE49-F238E27FC236}">
                  <a16:creationId xmlns:a16="http://schemas.microsoft.com/office/drawing/2014/main" id="{1B02E6EE-C989-402D-8580-68000CACE771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661B4EA-9543-4FC3-8E9D-0E3908DA62A7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05433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ACD178F-E1FA-44A3-ABD9-BB8750DAD05A}"/>
              </a:ext>
            </a:extLst>
          </p:cNvPr>
          <p:cNvSpPr/>
          <p:nvPr/>
        </p:nvSpPr>
        <p:spPr>
          <a:xfrm>
            <a:off x="469684" y="3209865"/>
            <a:ext cx="114321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Word Context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9C27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[SEP]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Query Word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9C27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[SEP]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POS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9C27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[SEP]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TAG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9C27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[SEP]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definition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9C27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[SEP]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Synonyms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B64898E-563F-49FA-8277-BC560B104C62}"/>
              </a:ext>
            </a:extLst>
          </p:cNvPr>
          <p:cNvCxnSpPr>
            <a:cxnSpLocks/>
          </p:cNvCxnSpPr>
          <p:nvPr/>
        </p:nvCxnSpPr>
        <p:spPr>
          <a:xfrm flipV="1">
            <a:off x="5810250" y="2372260"/>
            <a:ext cx="0" cy="78152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5CD8630-9209-4369-84F0-EB61131D1C3D}"/>
              </a:ext>
            </a:extLst>
          </p:cNvPr>
          <p:cNvCxnSpPr>
            <a:cxnSpLocks/>
          </p:cNvCxnSpPr>
          <p:nvPr/>
        </p:nvCxnSpPr>
        <p:spPr>
          <a:xfrm flipV="1">
            <a:off x="7248525" y="2372260"/>
            <a:ext cx="0" cy="78152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EC23E7A8-5CAC-4A68-A30B-CB77CDC7DF36}"/>
              </a:ext>
            </a:extLst>
          </p:cNvPr>
          <p:cNvSpPr/>
          <p:nvPr/>
        </p:nvSpPr>
        <p:spPr>
          <a:xfrm>
            <a:off x="5116171" y="1549783"/>
            <a:ext cx="30260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Utilize tool: Stanza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(old name: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StanfordNLP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BF052C2-69A5-44B6-8E69-09F0EA14A9A7}"/>
              </a:ext>
            </a:extLst>
          </p:cNvPr>
          <p:cNvGrpSpPr/>
          <p:nvPr/>
        </p:nvGrpSpPr>
        <p:grpSpPr>
          <a:xfrm>
            <a:off x="6929690" y="3649652"/>
            <a:ext cx="1981200" cy="1117739"/>
            <a:chOff x="6905625" y="3622675"/>
            <a:chExt cx="1981200" cy="1117739"/>
          </a:xfrm>
        </p:grpSpPr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1796C0E2-40C1-4C1E-8AA0-4927C404F504}"/>
                </a:ext>
              </a:extLst>
            </p:cNvPr>
            <p:cNvCxnSpPr>
              <a:cxnSpLocks/>
            </p:cNvCxnSpPr>
            <p:nvPr/>
          </p:nvCxnSpPr>
          <p:spPr>
            <a:xfrm>
              <a:off x="8886825" y="3622675"/>
              <a:ext cx="0" cy="1114425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0E64C8E9-2D47-42C2-AE18-2A2DD874E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5625" y="4729637"/>
              <a:ext cx="1971675" cy="10777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7AE1FFC3-D891-4195-A691-38FDCAF0F058}"/>
              </a:ext>
            </a:extLst>
          </p:cNvPr>
          <p:cNvSpPr/>
          <p:nvPr/>
        </p:nvSpPr>
        <p:spPr>
          <a:xfrm>
            <a:off x="3358199" y="4448026"/>
            <a:ext cx="35714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Utilize tool NLTK to WordNet: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Search for specific word definition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BBE429AB-D1EC-4790-8B9D-6416AD619EC2}"/>
              </a:ext>
            </a:extLst>
          </p:cNvPr>
          <p:cNvCxnSpPr>
            <a:cxnSpLocks/>
          </p:cNvCxnSpPr>
          <p:nvPr/>
        </p:nvCxnSpPr>
        <p:spPr>
          <a:xfrm>
            <a:off x="10931777" y="3649652"/>
            <a:ext cx="0" cy="1791481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12C725C2-ADB0-E940-B4E9-205200550E98}"/>
              </a:ext>
            </a:extLst>
          </p:cNvPr>
          <p:cNvSpPr/>
          <p:nvPr/>
        </p:nvSpPr>
        <p:spPr>
          <a:xfrm>
            <a:off x="6439196" y="5480810"/>
            <a:ext cx="51432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Utilize KNN (K-Nearest N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eighbors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) method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Reach the nearest words in vector space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0AC8C60F-989C-DA42-BB51-E12BB400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819181BA-F7B6-4A27-AF06-96A74DDE79E8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C77CF05-4616-4376-880F-AC21B56CA580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Word embedding</a:t>
              </a:r>
            </a:p>
          </p:txBody>
        </p:sp>
        <p:cxnSp>
          <p:nvCxnSpPr>
            <p:cNvPr id="27" name="直接连接符 68">
              <a:extLst>
                <a:ext uri="{FF2B5EF4-FFF2-40B4-BE49-F238E27FC236}">
                  <a16:creationId xmlns:a16="http://schemas.microsoft.com/office/drawing/2014/main" id="{175B48D5-8B9A-4DF8-B581-095FC9AFAF97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CE6FDF4-D2C2-46E2-913E-2B854ECC8475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04397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9CBD6F5-1C00-42C4-B2F1-8079C128112F}"/>
              </a:ext>
            </a:extLst>
          </p:cNvPr>
          <p:cNvSpPr/>
          <p:nvPr/>
        </p:nvSpPr>
        <p:spPr>
          <a:xfrm>
            <a:off x="320267" y="1407209"/>
            <a:ext cx="51432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Utilize KNN (K-Nearest Neighbors) method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Reach the nearest words in vector space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0F8862-537D-4A8F-8603-1826E96C98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"/>
          <a:stretch/>
        </p:blipFill>
        <p:spPr bwMode="auto">
          <a:xfrm>
            <a:off x="1254356" y="2825263"/>
            <a:ext cx="4421961" cy="2228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03CAE20-FE4D-114B-9686-0C6A61661282}"/>
                  </a:ext>
                </a:extLst>
              </p:cNvPr>
              <p:cNvSpPr/>
              <p:nvPr/>
            </p:nvSpPr>
            <p:spPr>
              <a:xfrm>
                <a:off x="6096000" y="2447722"/>
                <a:ext cx="5860334" cy="2449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altLang="zh-CN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C1D2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GloVe</a:t>
                </a:r>
                <a:r>
                  <a:rPr kumimoji="0" lang="en-US" altLang="zh-CN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1D2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: transfer words into vector space representation</a:t>
                </a:r>
              </a:p>
              <a:p>
                <a:pPr marL="4572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endParaRPr kumimoji="0" lang="en-US" altLang="zh-CN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1C1D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457200" marR="0" lvl="0" indent="-4572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altLang="zh-CN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1D2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Use ”K-nearest neighbors” method to find the synonyms of a specific word.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1C1D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1D2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	for words </a:t>
                </a:r>
                <a14:m>
                  <m:oMath xmlns:m="http://schemas.openxmlformats.org/officeDocument/2006/math">
                    <m:r>
                      <a:rPr kumimoji="0" lang="en-US" altLang="zh-CN" sz="15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C1D2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+mn-cs"/>
                      </a:rPr>
                      <m:t>𝑥</m:t>
                    </m:r>
                    <m:r>
                      <a:rPr kumimoji="0" lang="en-US" altLang="zh-CN" sz="15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C1D2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+mn-cs"/>
                      </a:rPr>
                      <m:t>=(</m:t>
                    </m:r>
                    <m:sSub>
                      <m:sSubPr>
                        <m:ctrlPr>
                          <a:rPr kumimoji="0" lang="en-US" altLang="zh-CN" sz="15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1C1D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5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1C1D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5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1C1D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15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C1D2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15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1C1D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5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1C1D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5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1C1D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CN" sz="15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C1D2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+mn-cs"/>
                      </a:rPr>
                      <m:t>,…,</m:t>
                    </m:r>
                    <m:sSub>
                      <m:sSubPr>
                        <m:ctrlPr>
                          <a:rPr kumimoji="0" lang="en-US" altLang="zh-CN" sz="15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1C1D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5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1C1D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5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1C1D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  <m:t>𝑛</m:t>
                        </m:r>
                      </m:sub>
                    </m:sSub>
                    <m:r>
                      <a:rPr kumimoji="0" lang="en-US" altLang="zh-CN" sz="15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C1D2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+mn-cs"/>
                      </a:rPr>
                      <m:t>)</m:t>
                    </m:r>
                  </m:oMath>
                </a14:m>
                <a:r>
                  <a:rPr kumimoji="0" lang="en-US" altLang="zh-CN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1D2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altLang="zh-CN" sz="15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C1D2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+mn-cs"/>
                      </a:rPr>
                      <m:t>𝑦</m:t>
                    </m:r>
                    <m:r>
                      <a:rPr kumimoji="0" lang="en-US" altLang="zh-CN" sz="15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C1D2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+mn-cs"/>
                      </a:rPr>
                      <m:t>=(</m:t>
                    </m:r>
                    <m:sSub>
                      <m:sSubPr>
                        <m:ctrlPr>
                          <a:rPr kumimoji="0" lang="en-US" altLang="zh-CN" sz="15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1C1D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5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1C1D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altLang="zh-CN" sz="15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1C1D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15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C1D2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15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1C1D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5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1C1D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altLang="zh-CN" sz="15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1C1D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CN" sz="15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C1D2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+mn-cs"/>
                      </a:rPr>
                      <m:t>,…,</m:t>
                    </m:r>
                    <m:sSub>
                      <m:sSubPr>
                        <m:ctrlPr>
                          <a:rPr kumimoji="0" lang="en-US" altLang="zh-CN" sz="15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1C1D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5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1C1D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altLang="zh-CN" sz="15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1C1D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  <m:t>𝑛</m:t>
                        </m:r>
                      </m:sub>
                    </m:sSub>
                    <m:r>
                      <a:rPr kumimoji="0" lang="en-US" altLang="zh-CN" sz="15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C1D2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+mn-cs"/>
                      </a:rPr>
                      <m:t>)</m:t>
                    </m:r>
                  </m:oMath>
                </a14:m>
                <a:endParaRPr kumimoji="0" lang="en-US" altLang="zh-CN" sz="1500" b="0" i="1" u="none" strike="noStrike" kern="1200" cap="none" spc="0" normalizeH="0" baseline="0" noProof="0" dirty="0">
                  <a:ln>
                    <a:noFill/>
                  </a:ln>
                  <a:solidFill>
                    <a:srgbClr val="1C1D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1C1D2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	</a:t>
                </a:r>
                <a:r>
                  <a:rPr kumimoji="0" lang="en-US" altLang="zh-CN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1D2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the distance between the two is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1D2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			</a:t>
                </a:r>
                <a14:m>
                  <m:oMath xmlns:m="http://schemas.openxmlformats.org/officeDocument/2006/math">
                    <m:r>
                      <a:rPr kumimoji="0" lang="en-US" altLang="zh-CN" sz="15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C1D2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+mn-cs"/>
                      </a:rPr>
                      <m:t>𝑑</m:t>
                    </m:r>
                    <m:d>
                      <m:dPr>
                        <m:ctrlPr>
                          <a:rPr kumimoji="0" lang="en-US" altLang="zh-CN" sz="15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1C1D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5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1C1D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  <m:t>𝑥</m:t>
                        </m:r>
                        <m:r>
                          <a:rPr kumimoji="0" lang="en-US" altLang="zh-CN" sz="15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1C1D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  <m:t>,</m:t>
                        </m:r>
                        <m:r>
                          <a:rPr kumimoji="0" lang="en-US" altLang="zh-CN" sz="15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1C1D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  <m:t>𝑦</m:t>
                        </m:r>
                      </m:e>
                    </m:d>
                    <m:r>
                      <a:rPr kumimoji="0" lang="en-US" altLang="zh-CN" sz="15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C1D2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+mn-cs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altLang="zh-CN" sz="15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1C1D2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 Light" panose="020B0502040204020203" pitchFamily="34" charset="-122"/>
                            <a:cs typeface="+mn-cs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kumimoji="0" lang="en-US" altLang="zh-CN" sz="15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1C1D2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altLang="zh-CN" sz="15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1C1D2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15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1C1D2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zh-CN" sz="15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1C1D2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  <a:cs typeface="+mn-cs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0" lang="en-US" altLang="zh-CN" sz="15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1C1D2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+mn-cs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0" lang="en-US" altLang="zh-CN" sz="1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1C1D2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5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1C1D2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微软雅黑 Light" panose="020B0502040204020203" pitchFamily="34" charset="-122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5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1C1D2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微软雅黑 Light" panose="020B0502040204020203" pitchFamily="34" charset="-122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5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1C1D2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微软雅黑 Light" panose="020B0502040204020203" pitchFamily="34" charset="-122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0" lang="en-US" altLang="zh-CN" sz="1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1C1D2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0" lang="en-US" altLang="zh-CN" sz="15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1C1D2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微软雅黑 Light" panose="020B0502040204020203" pitchFamily="34" charset="-122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5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1C1D2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微软雅黑 Light" panose="020B0502040204020203" pitchFamily="34" charset="-122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5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1C1D2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微软雅黑 Light" panose="020B0502040204020203" pitchFamily="34" charset="-122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kumimoji="0" lang="en-US" altLang="zh-CN" sz="15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1C1D2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kumimoji="0" lang="en-US" altLang="zh-CN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1C1D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1C1D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1D2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	find the least distance words with the target word.</a:t>
                </a: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03CAE20-FE4D-114B-9686-0C6A616612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47722"/>
                <a:ext cx="5860334" cy="2449325"/>
              </a:xfrm>
              <a:prstGeom prst="rect">
                <a:avLst/>
              </a:prstGeom>
              <a:blipFill>
                <a:blip r:embed="rId4"/>
                <a:stretch>
                  <a:fillRect l="-624" t="-1746" b="-3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">
            <a:extLst>
              <a:ext uri="{FF2B5EF4-FFF2-40B4-BE49-F238E27FC236}">
                <a16:creationId xmlns:a16="http://schemas.microsoft.com/office/drawing/2014/main" id="{457278A6-9376-814A-BEF2-7CEF2B981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6F311080-3FC2-4123-B63A-CF595776B468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A55D9EF-1E11-42DA-98FB-72CCFC82CBEE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Word embedding</a:t>
              </a:r>
            </a:p>
          </p:txBody>
        </p:sp>
        <p:cxnSp>
          <p:nvCxnSpPr>
            <p:cNvPr id="20" name="直接连接符 68">
              <a:extLst>
                <a:ext uri="{FF2B5EF4-FFF2-40B4-BE49-F238E27FC236}">
                  <a16:creationId xmlns:a16="http://schemas.microsoft.com/office/drawing/2014/main" id="{1E75C344-B665-4407-B842-B08AFE1B8A50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2419963-3A8B-4AD2-A461-6F2D75874B3B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80662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6AA0D9C-7CDB-4E42-9050-F9B21482CC11}"/>
              </a:ext>
            </a:extLst>
          </p:cNvPr>
          <p:cNvSpPr/>
          <p:nvPr/>
        </p:nvSpPr>
        <p:spPr>
          <a:xfrm>
            <a:off x="1812776" y="3213556"/>
            <a:ext cx="85664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What would happen if Machine Translation encounter metaphors?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D243A940-3A54-AD4E-AA77-EB00F945A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A9D3E59E-21EB-4893-BB15-11BAF24E32CE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CEE71A4-125F-47B4-A587-0B24AB3E1A94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20" name="直接连接符 68">
              <a:extLst>
                <a:ext uri="{FF2B5EF4-FFF2-40B4-BE49-F238E27FC236}">
                  <a16:creationId xmlns:a16="http://schemas.microsoft.com/office/drawing/2014/main" id="{37248975-7193-43B4-B33C-423D7A271E92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95B1F5B-0129-4ABB-8D76-7869F6EFA74A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82728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0F8862-537D-4A8F-8603-1826E96C98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"/>
          <a:stretch/>
        </p:blipFill>
        <p:spPr bwMode="auto">
          <a:xfrm>
            <a:off x="1254356" y="2825263"/>
            <a:ext cx="4421961" cy="2228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D085639-FE82-40ED-A2F1-7D9ABB41A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312" y="2181291"/>
            <a:ext cx="3395395" cy="3071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F3C08B4A-BF13-C14A-9C38-066EAAD54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B3E05702-07DF-1B4A-9429-F60C04D68377}"/>
              </a:ext>
            </a:extLst>
          </p:cNvPr>
          <p:cNvSpPr/>
          <p:nvPr/>
        </p:nvSpPr>
        <p:spPr>
          <a:xfrm>
            <a:off x="320267" y="1407209"/>
            <a:ext cx="51432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Utilize KNN (K-Nearest Neighbors) method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Reach the nearest words in vector space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946DE5A-8DE8-47C2-A64C-166D215B26BC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56FB285-1915-4F79-AA81-DA7FFA5B1D56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Word embedding</a:t>
              </a:r>
            </a:p>
          </p:txBody>
        </p:sp>
        <p:cxnSp>
          <p:nvCxnSpPr>
            <p:cNvPr id="20" name="直接连接符 68">
              <a:extLst>
                <a:ext uri="{FF2B5EF4-FFF2-40B4-BE49-F238E27FC236}">
                  <a16:creationId xmlns:a16="http://schemas.microsoft.com/office/drawing/2014/main" id="{CED5F80F-DA1C-406D-9E35-C4C93A7EDE29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F1EB6B8-BF81-4E28-A504-89BCAD8469CC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1010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ACD178F-E1FA-44A3-ABD9-BB8750DAD05A}"/>
              </a:ext>
            </a:extLst>
          </p:cNvPr>
          <p:cNvSpPr/>
          <p:nvPr/>
        </p:nvSpPr>
        <p:spPr>
          <a:xfrm>
            <a:off x="469684" y="3209865"/>
            <a:ext cx="114321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Word Context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9C27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[SEP]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Query Word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9C27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[SEP]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POS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9C27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[SEP]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TAG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9C27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[SEP]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definition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9C27B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[SEP]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Synonyms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B64898E-563F-49FA-8277-BC560B104C62}"/>
              </a:ext>
            </a:extLst>
          </p:cNvPr>
          <p:cNvCxnSpPr>
            <a:cxnSpLocks/>
          </p:cNvCxnSpPr>
          <p:nvPr/>
        </p:nvCxnSpPr>
        <p:spPr>
          <a:xfrm flipV="1">
            <a:off x="5810250" y="2372260"/>
            <a:ext cx="0" cy="78152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5CD8630-9209-4369-84F0-EB61131D1C3D}"/>
              </a:ext>
            </a:extLst>
          </p:cNvPr>
          <p:cNvCxnSpPr>
            <a:cxnSpLocks/>
          </p:cNvCxnSpPr>
          <p:nvPr/>
        </p:nvCxnSpPr>
        <p:spPr>
          <a:xfrm flipV="1">
            <a:off x="7248525" y="2372260"/>
            <a:ext cx="0" cy="78152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EC23E7A8-5CAC-4A68-A30B-CB77CDC7DF36}"/>
              </a:ext>
            </a:extLst>
          </p:cNvPr>
          <p:cNvSpPr/>
          <p:nvPr/>
        </p:nvSpPr>
        <p:spPr>
          <a:xfrm>
            <a:off x="5116171" y="1549783"/>
            <a:ext cx="30260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Utilize tool: Stanza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(old name: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StanfordNLP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BF052C2-69A5-44B6-8E69-09F0EA14A9A7}"/>
              </a:ext>
            </a:extLst>
          </p:cNvPr>
          <p:cNvGrpSpPr/>
          <p:nvPr/>
        </p:nvGrpSpPr>
        <p:grpSpPr>
          <a:xfrm>
            <a:off x="6929690" y="3649652"/>
            <a:ext cx="1981200" cy="1117739"/>
            <a:chOff x="6905625" y="3622675"/>
            <a:chExt cx="1981200" cy="1117739"/>
          </a:xfrm>
        </p:grpSpPr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1796C0E2-40C1-4C1E-8AA0-4927C404F504}"/>
                </a:ext>
              </a:extLst>
            </p:cNvPr>
            <p:cNvCxnSpPr>
              <a:cxnSpLocks/>
            </p:cNvCxnSpPr>
            <p:nvPr/>
          </p:nvCxnSpPr>
          <p:spPr>
            <a:xfrm>
              <a:off x="8886825" y="3622675"/>
              <a:ext cx="0" cy="1114425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0E64C8E9-2D47-42C2-AE18-2A2DD874E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5625" y="4729637"/>
              <a:ext cx="1971675" cy="10777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7AE1FFC3-D891-4195-A691-38FDCAF0F058}"/>
              </a:ext>
            </a:extLst>
          </p:cNvPr>
          <p:cNvSpPr/>
          <p:nvPr/>
        </p:nvSpPr>
        <p:spPr>
          <a:xfrm>
            <a:off x="3358199" y="4448026"/>
            <a:ext cx="35714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Utilize tool NLTK to WordNet: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Search for specific word definition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BBE429AB-D1EC-4790-8B9D-6416AD619EC2}"/>
              </a:ext>
            </a:extLst>
          </p:cNvPr>
          <p:cNvCxnSpPr>
            <a:cxnSpLocks/>
          </p:cNvCxnSpPr>
          <p:nvPr/>
        </p:nvCxnSpPr>
        <p:spPr>
          <a:xfrm>
            <a:off x="10931777" y="3649652"/>
            <a:ext cx="0" cy="1791481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9" name="Picture 2">
            <a:extLst>
              <a:ext uri="{FF2B5EF4-FFF2-40B4-BE49-F238E27FC236}">
                <a16:creationId xmlns:a16="http://schemas.microsoft.com/office/drawing/2014/main" id="{696D6FBD-2D7E-CB45-AB1A-6BB3682D2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38CD02F5-A443-EA4B-8231-B31265F9C227}"/>
              </a:ext>
            </a:extLst>
          </p:cNvPr>
          <p:cNvSpPr/>
          <p:nvPr/>
        </p:nvSpPr>
        <p:spPr>
          <a:xfrm>
            <a:off x="6929690" y="5509187"/>
            <a:ext cx="51432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Utilize KNN (K-Nearest Neighbors) method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Reach the nearest words in vector space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68ABBE3-752B-4162-9629-B697983C8980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8F9B475-FF10-4705-A5B7-D633BA63BB7F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Word embedding</a:t>
              </a:r>
            </a:p>
          </p:txBody>
        </p:sp>
        <p:cxnSp>
          <p:nvCxnSpPr>
            <p:cNvPr id="27" name="直接连接符 68">
              <a:extLst>
                <a:ext uri="{FF2B5EF4-FFF2-40B4-BE49-F238E27FC236}">
                  <a16:creationId xmlns:a16="http://schemas.microsoft.com/office/drawing/2014/main" id="{62EBAE29-E194-47D8-8B84-5BB83A712299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F20C242-2465-44B4-8394-F91CAAA4EA91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52361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B521BC8-6174-4663-886B-2928E0CC4223}"/>
              </a:ext>
            </a:extLst>
          </p:cNvPr>
          <p:cNvSpPr/>
          <p:nvPr/>
        </p:nvSpPr>
        <p:spPr>
          <a:xfrm>
            <a:off x="678552" y="3429000"/>
            <a:ext cx="37327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Why we utilize ERNIE 2.0 rather than </a:t>
            </a:r>
            <a:r>
              <a:rPr lang="en-US" altLang="zh-CN" sz="2000" dirty="0" err="1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RoBERTa</a:t>
            </a:r>
            <a:r>
              <a:rPr lang="en-US" altLang="zh-CN" sz="20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?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1B0AB7D7-4ABD-8F4D-AC9D-59CB3F61C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C1D54516-D459-4F8D-882B-E6B2F21C2F25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B795273-42D9-4F8E-9EFC-B6FA69A4F340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Model</a:t>
              </a:r>
            </a:p>
          </p:txBody>
        </p:sp>
        <p:cxnSp>
          <p:nvCxnSpPr>
            <p:cNvPr id="19" name="直接连接符 68">
              <a:extLst>
                <a:ext uri="{FF2B5EF4-FFF2-40B4-BE49-F238E27FC236}">
                  <a16:creationId xmlns:a16="http://schemas.microsoft.com/office/drawing/2014/main" id="{7B3793C6-8701-47EA-A25F-DE7BB7A57B56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08C6B56-2CB5-4762-A2E2-D67091CF6FBC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F9D15AF6-C976-4805-80C7-06F7954A8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992" y="1185648"/>
            <a:ext cx="11778725" cy="51945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0617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AD9ADFE-8D42-4FF5-A2B5-771B74C830AB}"/>
              </a:ext>
            </a:extLst>
          </p:cNvPr>
          <p:cNvSpPr/>
          <p:nvPr/>
        </p:nvSpPr>
        <p:spPr>
          <a:xfrm>
            <a:off x="2665071" y="2915637"/>
            <a:ext cx="67795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Origin of the two models are the same: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BERT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10F6CA9-E949-CD49-8BA4-1783E6925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3315A99E-3CDE-4DAE-BB91-440E4C7A0890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77F8D21-7D4C-4AD0-AE48-8F2962737618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Model</a:t>
              </a:r>
            </a:p>
          </p:txBody>
        </p:sp>
        <p:cxnSp>
          <p:nvCxnSpPr>
            <p:cNvPr id="18" name="直接连接符 68">
              <a:extLst>
                <a:ext uri="{FF2B5EF4-FFF2-40B4-BE49-F238E27FC236}">
                  <a16:creationId xmlns:a16="http://schemas.microsoft.com/office/drawing/2014/main" id="{FC46F9E8-81B8-4E2A-8B56-975BAE4D1CB4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BB23E08-BD19-45C4-B64E-C86BAB60746E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0425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AD9ADFE-8D42-4FF5-A2B5-771B74C830AB}"/>
              </a:ext>
            </a:extLst>
          </p:cNvPr>
          <p:cNvSpPr/>
          <p:nvPr/>
        </p:nvSpPr>
        <p:spPr>
          <a:xfrm>
            <a:off x="652226" y="1513613"/>
            <a:ext cx="43388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BERT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embedding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32CD91-8E2B-44C8-BD84-F636D0F96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27" y="2821022"/>
            <a:ext cx="5824294" cy="1862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1" name="Straight Connector 45">
            <a:extLst>
              <a:ext uri="{FF2B5EF4-FFF2-40B4-BE49-F238E27FC236}">
                <a16:creationId xmlns:a16="http://schemas.microsoft.com/office/drawing/2014/main" id="{8CD9C872-07DE-4824-92C5-BAF0F62D08E8}"/>
              </a:ext>
            </a:extLst>
          </p:cNvPr>
          <p:cNvCxnSpPr>
            <a:cxnSpLocks/>
          </p:cNvCxnSpPr>
          <p:nvPr/>
        </p:nvCxnSpPr>
        <p:spPr>
          <a:xfrm>
            <a:off x="6954093" y="2221499"/>
            <a:ext cx="0" cy="3041506"/>
          </a:xfrm>
          <a:prstGeom prst="line">
            <a:avLst/>
          </a:prstGeom>
          <a:noFill/>
          <a:ln w="19050" cap="flat" cmpd="sng" algn="ctr">
            <a:solidFill>
              <a:schemeClr val="tx1">
                <a:alpha val="60000"/>
              </a:schemeClr>
            </a:solidFill>
            <a:prstDash val="solid"/>
          </a:ln>
          <a:effectLst/>
        </p:spPr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321EFCD-29EF-4892-9D7C-5127A3F02342}"/>
              </a:ext>
            </a:extLst>
          </p:cNvPr>
          <p:cNvSpPr/>
          <p:nvPr/>
        </p:nvSpPr>
        <p:spPr>
          <a:xfrm>
            <a:off x="7242984" y="2553002"/>
            <a:ext cx="49490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1. Special tokens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[CLS] added at first for classification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[SEP] added between sentences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[UNK] added for unknown token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dirty="0">
              <a:solidFill>
                <a:srgbClr val="1C1D2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 Segment embedding: separate two sentence.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dirty="0">
              <a:solidFill>
                <a:srgbClr val="1C1D2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 Position embedding: position of tokens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47AB74A2-03D9-574C-9AE9-4B1576441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6616C938-63D5-4290-9B87-05DEB9B2BDE3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5C6DC4C-64D7-4BD3-A470-BD034525C3EB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Model</a:t>
              </a:r>
            </a:p>
          </p:txBody>
        </p:sp>
        <p:cxnSp>
          <p:nvCxnSpPr>
            <p:cNvPr id="25" name="直接连接符 68">
              <a:extLst>
                <a:ext uri="{FF2B5EF4-FFF2-40B4-BE49-F238E27FC236}">
                  <a16:creationId xmlns:a16="http://schemas.microsoft.com/office/drawing/2014/main" id="{3E30C6D5-1782-4CBB-8A9D-628004B714A1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87478B2-7445-4B7C-B68C-AB1740560248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96677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AD9ADFE-8D42-4FF5-A2B5-771B74C830AB}"/>
              </a:ext>
            </a:extLst>
          </p:cNvPr>
          <p:cNvSpPr/>
          <p:nvPr/>
        </p:nvSpPr>
        <p:spPr>
          <a:xfrm>
            <a:off x="652226" y="1392879"/>
            <a:ext cx="43388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BERT </a:t>
            </a:r>
            <a:r>
              <a:rPr lang="en-US" altLang="zh-CN" sz="20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transformers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5124" name="Picture 4" descr="preview">
            <a:extLst>
              <a:ext uri="{FF2B5EF4-FFF2-40B4-BE49-F238E27FC236}">
                <a16:creationId xmlns:a16="http://schemas.microsoft.com/office/drawing/2014/main" id="{F917E545-EFF8-034E-8DC3-E871B38A6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32" y="2391205"/>
            <a:ext cx="298211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36CB37C9-6F55-E54D-950A-0EE55E3AD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626" y="2285026"/>
            <a:ext cx="3471934" cy="3641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82A0A2D9-54AF-2B45-8C42-178A966E5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314E365E-4DA9-427A-B55B-A777A89B89A8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946F6C4-EDF0-46EC-B873-1F004CBAC134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Model</a:t>
              </a:r>
            </a:p>
          </p:txBody>
        </p:sp>
        <p:cxnSp>
          <p:nvCxnSpPr>
            <p:cNvPr id="20" name="直接连接符 68">
              <a:extLst>
                <a:ext uri="{FF2B5EF4-FFF2-40B4-BE49-F238E27FC236}">
                  <a16:creationId xmlns:a16="http://schemas.microsoft.com/office/drawing/2014/main" id="{190D0EE1-C105-419D-89FD-2C96523F4D60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0694B1A-B81D-47A8-A64D-630A4ACDEEFF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5211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AD9ADFE-8D42-4FF5-A2B5-771B74C830AB}"/>
              </a:ext>
            </a:extLst>
          </p:cNvPr>
          <p:cNvSpPr/>
          <p:nvPr/>
        </p:nvSpPr>
        <p:spPr>
          <a:xfrm>
            <a:off x="613721" y="1238471"/>
            <a:ext cx="43388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BERT </a:t>
            </a:r>
            <a:r>
              <a:rPr lang="en-US" altLang="zh-CN" sz="20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transformers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324A2B33-71DE-4F66-8916-9337C1696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6" r="23262"/>
          <a:stretch/>
        </p:blipFill>
        <p:spPr bwMode="auto">
          <a:xfrm>
            <a:off x="1484455" y="2305425"/>
            <a:ext cx="2840626" cy="4092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CE36EBAD-4885-4048-81CC-53438A16B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8055A11A-2FA6-4C0E-BC9B-37F557B7066B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2A7ECA1-3CFF-41C5-93B6-BCB310B471A1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Model</a:t>
              </a:r>
            </a:p>
          </p:txBody>
        </p:sp>
        <p:cxnSp>
          <p:nvCxnSpPr>
            <p:cNvPr id="36" name="直接连接符 68">
              <a:extLst>
                <a:ext uri="{FF2B5EF4-FFF2-40B4-BE49-F238E27FC236}">
                  <a16:creationId xmlns:a16="http://schemas.microsoft.com/office/drawing/2014/main" id="{30B80993-7E57-4266-80D3-73CE15E8BF52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3614661-572B-45F5-AC1D-FC8EC1E1B313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  <p:pic>
        <p:nvPicPr>
          <p:cNvPr id="38" name="Picture 2">
            <a:extLst>
              <a:ext uri="{FF2B5EF4-FFF2-40B4-BE49-F238E27FC236}">
                <a16:creationId xmlns:a16="http://schemas.microsoft.com/office/drawing/2014/main" id="{1398983E-1826-462A-B037-75F1962C0F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5" r="52433"/>
          <a:stretch/>
        </p:blipFill>
        <p:spPr bwMode="auto">
          <a:xfrm>
            <a:off x="4952580" y="2889117"/>
            <a:ext cx="2286840" cy="241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F474C0C8-796A-4A4A-890A-40E5918C3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9" r="6771"/>
          <a:stretch/>
        </p:blipFill>
        <p:spPr bwMode="auto">
          <a:xfrm>
            <a:off x="8060882" y="2889117"/>
            <a:ext cx="2403567" cy="241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5683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AD9ADFE-8D42-4FF5-A2B5-771B74C830AB}"/>
              </a:ext>
            </a:extLst>
          </p:cNvPr>
          <p:cNvSpPr/>
          <p:nvPr/>
        </p:nvSpPr>
        <p:spPr>
          <a:xfrm>
            <a:off x="652226" y="1392879"/>
            <a:ext cx="43388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BERT </a:t>
            </a:r>
            <a:r>
              <a:rPr lang="en-US" altLang="zh-CN" sz="20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transformers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324A2B33-71DE-4F66-8916-9337C1696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6" r="23262"/>
          <a:stretch/>
        </p:blipFill>
        <p:spPr bwMode="auto">
          <a:xfrm>
            <a:off x="2522068" y="2226484"/>
            <a:ext cx="2840626" cy="4092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4B4B168-593F-B042-870A-786B281C1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308" y="2307975"/>
            <a:ext cx="2966396" cy="3929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接箭头连接符 36">
            <a:extLst>
              <a:ext uri="{FF2B5EF4-FFF2-40B4-BE49-F238E27FC236}">
                <a16:creationId xmlns:a16="http://schemas.microsoft.com/office/drawing/2014/main" id="{1E297D7C-C778-8B4C-8214-3CD646943DF0}"/>
              </a:ext>
            </a:extLst>
          </p:cNvPr>
          <p:cNvCxnSpPr>
            <a:cxnSpLocks/>
          </p:cNvCxnSpPr>
          <p:nvPr/>
        </p:nvCxnSpPr>
        <p:spPr>
          <a:xfrm flipV="1">
            <a:off x="5178443" y="3338610"/>
            <a:ext cx="2555046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4" name="Picture 2">
            <a:extLst>
              <a:ext uri="{FF2B5EF4-FFF2-40B4-BE49-F238E27FC236}">
                <a16:creationId xmlns:a16="http://schemas.microsoft.com/office/drawing/2014/main" id="{C379C611-0B53-A346-B4F0-B772EBCD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05A924DF-0636-4D9C-9C06-D40A8F14B3EB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0CC9068-DA82-4486-BAB9-F993DB93C26F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Model</a:t>
              </a:r>
            </a:p>
          </p:txBody>
        </p:sp>
        <p:cxnSp>
          <p:nvCxnSpPr>
            <p:cNvPr id="21" name="直接连接符 68">
              <a:extLst>
                <a:ext uri="{FF2B5EF4-FFF2-40B4-BE49-F238E27FC236}">
                  <a16:creationId xmlns:a16="http://schemas.microsoft.com/office/drawing/2014/main" id="{8412AED2-4C32-41F9-AFD7-8E2FF5C00C22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BF180D9-9674-43A2-8A29-2A03B80AD68E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09486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AD9ADFE-8D42-4FF5-A2B5-771B74C830AB}"/>
              </a:ext>
            </a:extLst>
          </p:cNvPr>
          <p:cNvSpPr/>
          <p:nvPr/>
        </p:nvSpPr>
        <p:spPr>
          <a:xfrm>
            <a:off x="551216" y="1389731"/>
            <a:ext cx="1593698" cy="405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Differences: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1FB5479-C364-4666-81A6-B44A583E3600}"/>
              </a:ext>
            </a:extLst>
          </p:cNvPr>
          <p:cNvSpPr/>
          <p:nvPr/>
        </p:nvSpPr>
        <p:spPr>
          <a:xfrm>
            <a:off x="8085358" y="1720115"/>
            <a:ext cx="1593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 err="1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RoBERTa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A08910-E5F9-4A9C-8E69-BD1BCC6F9DC4}"/>
              </a:ext>
            </a:extLst>
          </p:cNvPr>
          <p:cNvSpPr/>
          <p:nvPr/>
        </p:nvSpPr>
        <p:spPr>
          <a:xfrm>
            <a:off x="2459234" y="1730375"/>
            <a:ext cx="1593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ERNIE 2.0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9218" name="Picture 2" descr="RoBERTa 详解">
            <a:extLst>
              <a:ext uri="{FF2B5EF4-FFF2-40B4-BE49-F238E27FC236}">
                <a16:creationId xmlns:a16="http://schemas.microsoft.com/office/drawing/2014/main" id="{5D70CC8D-8903-4272-83F9-3C8243808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684" y="2727276"/>
            <a:ext cx="3721046" cy="2769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33D6EEF-B64B-48FF-B6C4-6CDD826B8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61" y="2727276"/>
            <a:ext cx="4566244" cy="1365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4D111DFF-2591-FE4D-8494-7A9BFD844DE7}"/>
              </a:ext>
            </a:extLst>
          </p:cNvPr>
          <p:cNvSpPr/>
          <p:nvPr/>
        </p:nvSpPr>
        <p:spPr>
          <a:xfrm>
            <a:off x="652421" y="4628215"/>
            <a:ext cx="54435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T-encoder: </a:t>
            </a:r>
            <a:r>
              <a:rPr lang="en-US" altLang="zh-CN" sz="16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extract semantic and syntax info of input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K-e</a:t>
            </a:r>
            <a:r>
              <a:rPr lang="en-US" altLang="zh-CN" sz="1600" dirty="0" err="1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ncoder</a:t>
            </a:r>
            <a:r>
              <a:rPr lang="en-US" altLang="zh-CN" sz="16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en-US" altLang="zh-CN" sz="1600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knowledge entity embedding and knowledge</a:t>
            </a:r>
            <a:r>
              <a:rPr lang="zh-CN" altLang="en-US" sz="1600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fusion</a:t>
            </a:r>
            <a:r>
              <a:rPr lang="en-US" altLang="zh-CN" sz="16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159E569A-A6A8-914D-971C-D5FE56B23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8A4A0CFE-1D05-42DD-9556-4C9F74F66CB6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7078A89-1C7B-4CD3-9FC2-F2C8B126E841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Model</a:t>
              </a:r>
            </a:p>
          </p:txBody>
        </p:sp>
        <p:cxnSp>
          <p:nvCxnSpPr>
            <p:cNvPr id="28" name="直接连接符 68">
              <a:extLst>
                <a:ext uri="{FF2B5EF4-FFF2-40B4-BE49-F238E27FC236}">
                  <a16:creationId xmlns:a16="http://schemas.microsoft.com/office/drawing/2014/main" id="{0067AB24-599E-4DF4-9F86-4A2CED6A1CC0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08991C4-BEAC-49DF-8878-FE0DF125A66E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80998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A08910-E5F9-4A9C-8E69-BD1BCC6F9DC4}"/>
              </a:ext>
            </a:extLst>
          </p:cNvPr>
          <p:cNvSpPr/>
          <p:nvPr/>
        </p:nvSpPr>
        <p:spPr>
          <a:xfrm>
            <a:off x="782164" y="1486364"/>
            <a:ext cx="3418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ERNIE </a:t>
            </a:r>
            <a:r>
              <a:rPr lang="en-US" altLang="zh-CN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embedding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AADBBA-AFD3-4907-A040-244BFCDD8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939" y="2100765"/>
            <a:ext cx="5930900" cy="399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B6AD9A64-AE53-2C46-BAFF-2041D6C77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4D802669-63F0-4FFA-AF8B-D6F3BC88B5A6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66AD008-9655-43C8-AE5B-5C77798F6200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Model</a:t>
              </a:r>
            </a:p>
          </p:txBody>
        </p:sp>
        <p:cxnSp>
          <p:nvCxnSpPr>
            <p:cNvPr id="19" name="直接连接符 68">
              <a:extLst>
                <a:ext uri="{FF2B5EF4-FFF2-40B4-BE49-F238E27FC236}">
                  <a16:creationId xmlns:a16="http://schemas.microsoft.com/office/drawing/2014/main" id="{B9C9FA83-96EA-4895-8F64-CCF9F70BE932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1504472-2134-4C8F-A72C-12450A4778EC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66129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6AA0D9C-7CDB-4E42-9050-F9B21482CC11}"/>
              </a:ext>
            </a:extLst>
          </p:cNvPr>
          <p:cNvSpPr/>
          <p:nvPr/>
        </p:nvSpPr>
        <p:spPr>
          <a:xfrm>
            <a:off x="1812776" y="1509392"/>
            <a:ext cx="85664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What would happen if Machine Translation encounter metaphors?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pic>
        <p:nvPicPr>
          <p:cNvPr id="22" name="图片 21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AD6BE4F9-F4CF-0A45-9106-8FDC0E97B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214" y="2085124"/>
            <a:ext cx="9003571" cy="3263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613F0FA0-9FE7-AD46-AD45-6360ED6A8E96}"/>
              </a:ext>
            </a:extLst>
          </p:cNvPr>
          <p:cNvSpPr/>
          <p:nvPr/>
        </p:nvSpPr>
        <p:spPr>
          <a:xfrm>
            <a:off x="5143848" y="5776212"/>
            <a:ext cx="19043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Google Translation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44B0D54B-0CE0-824E-9DE9-4162CBD1E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3F36173C-DE89-4EF3-ABF6-73D1E0B47FDE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9E4C2DB-EE21-4C2F-A02B-E451B2F7BFA7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25" name="直接连接符 68">
              <a:extLst>
                <a:ext uri="{FF2B5EF4-FFF2-40B4-BE49-F238E27FC236}">
                  <a16:creationId xmlns:a16="http://schemas.microsoft.com/office/drawing/2014/main" id="{59291479-FDE8-4A2C-9E73-F6F00C24C06C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6254A59-80CD-4BDA-9797-614DEF14904F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11809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A08910-E5F9-4A9C-8E69-BD1BCC6F9DC4}"/>
              </a:ext>
            </a:extLst>
          </p:cNvPr>
          <p:cNvSpPr/>
          <p:nvPr/>
        </p:nvSpPr>
        <p:spPr>
          <a:xfrm>
            <a:off x="772219" y="1129153"/>
            <a:ext cx="1593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ERNIE: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B823BC0A-377C-5A4C-8C1E-0B9DB2C10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B5634D32-8F45-4ED4-9976-F4C20142BE31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E62D05E-12CA-4B50-A087-BFEFC866E3D0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Model</a:t>
              </a:r>
            </a:p>
          </p:txBody>
        </p:sp>
        <p:cxnSp>
          <p:nvCxnSpPr>
            <p:cNvPr id="19" name="直接连接符 68">
              <a:extLst>
                <a:ext uri="{FF2B5EF4-FFF2-40B4-BE49-F238E27FC236}">
                  <a16:creationId xmlns:a16="http://schemas.microsoft.com/office/drawing/2014/main" id="{48CA0C3F-5AF4-4746-BAFD-F9A0E6A45708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56D07FF-4A9A-48E6-8594-1B89E5E967FD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7063BB4-CEB8-4939-B7DA-8488B46BD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09" y="1658855"/>
            <a:ext cx="10399799" cy="4754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6590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A08910-E5F9-4A9C-8E69-BD1BCC6F9DC4}"/>
              </a:ext>
            </a:extLst>
          </p:cNvPr>
          <p:cNvSpPr/>
          <p:nvPr/>
        </p:nvSpPr>
        <p:spPr>
          <a:xfrm>
            <a:off x="375481" y="1499542"/>
            <a:ext cx="1593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ERNIE 2.0: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8194" name="Picture 2" descr="在这里插入图片描述">
            <a:extLst>
              <a:ext uri="{FF2B5EF4-FFF2-40B4-BE49-F238E27FC236}">
                <a16:creationId xmlns:a16="http://schemas.microsoft.com/office/drawing/2014/main" id="{A0164455-07DC-2E4D-A523-5BD2DD90F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36" y="2239309"/>
            <a:ext cx="6515308" cy="3625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163716D-A82F-894B-A776-FF6F7912C280}"/>
              </a:ext>
            </a:extLst>
          </p:cNvPr>
          <p:cNvSpPr/>
          <p:nvPr/>
        </p:nvSpPr>
        <p:spPr>
          <a:xfrm>
            <a:off x="6908380" y="2885244"/>
            <a:ext cx="4871432" cy="2039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Continual </a:t>
            </a:r>
            <a:r>
              <a:rPr lang="en-US" altLang="zh-CN" sz="1600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Pre-training Framework: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400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constant multi-task learning</a:t>
            </a:r>
            <a:endParaRPr lang="en-US" altLang="zh-CN" sz="1400" dirty="0">
              <a:solidFill>
                <a:srgbClr val="1C1D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400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parameters stored</a:t>
            </a:r>
            <a:r>
              <a:rPr lang="en-US" altLang="zh-CN" sz="1400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model would not forget the 	previous knowledge it learned.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400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In this way, ERNIE would be able to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keep learning 	and accumulating </a:t>
            </a:r>
            <a:r>
              <a:rPr lang="en-US" altLang="zh-CN" sz="1400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during the process.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00F85F75-9AEB-3D44-8A73-382B0A5EB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3476A3DD-649C-49CB-8630-277332CFF475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E8328A7-F952-46FB-A9B6-2B055B606292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Model</a:t>
              </a:r>
            </a:p>
          </p:txBody>
        </p:sp>
        <p:cxnSp>
          <p:nvCxnSpPr>
            <p:cNvPr id="20" name="直接连接符 68">
              <a:extLst>
                <a:ext uri="{FF2B5EF4-FFF2-40B4-BE49-F238E27FC236}">
                  <a16:creationId xmlns:a16="http://schemas.microsoft.com/office/drawing/2014/main" id="{84438921-2324-4CF3-B5A5-89654DAFEDFF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C3FE076-BFBC-483B-B292-62B25CE14BD1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7873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0B56B05-1037-4760-B139-2D85DF065E32}"/>
              </a:ext>
            </a:extLst>
          </p:cNvPr>
          <p:cNvSpPr/>
          <p:nvPr/>
        </p:nvSpPr>
        <p:spPr>
          <a:xfrm>
            <a:off x="288211" y="1409200"/>
            <a:ext cx="59253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Recall the Long Sequence problem: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ACD178F-E1FA-44A3-ABD9-BB8750DAD05A}"/>
              </a:ext>
            </a:extLst>
          </p:cNvPr>
          <p:cNvSpPr/>
          <p:nvPr/>
        </p:nvSpPr>
        <p:spPr>
          <a:xfrm>
            <a:off x="3355421" y="6160608"/>
            <a:ext cx="50274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Divide into double tasks to resolve this!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1750EA5-A9AD-403D-A753-C1989676D1D5}"/>
              </a:ext>
            </a:extLst>
          </p:cNvPr>
          <p:cNvSpPr/>
          <p:nvPr/>
        </p:nvSpPr>
        <p:spPr>
          <a:xfrm>
            <a:off x="207740" y="2800175"/>
            <a:ext cx="405601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Context: Keller was made a Steward of Henley Royal Regatta in 1976 , a time when the proliferation of new six-lane …………. (80words)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1EADAAA-9D42-4C5C-9FF5-4E5E4886723B}"/>
              </a:ext>
            </a:extLst>
          </p:cNvPr>
          <p:cNvSpPr/>
          <p:nvPr/>
        </p:nvSpPr>
        <p:spPr>
          <a:xfrm>
            <a:off x="208436" y="3643966"/>
            <a:ext cx="350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Question: Is “made” a metaphorical word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		 or literal word?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45BAC23-485B-4ACE-8368-D7D99727547B}"/>
              </a:ext>
            </a:extLst>
          </p:cNvPr>
          <p:cNvSpPr/>
          <p:nvPr/>
        </p:nvSpPr>
        <p:spPr>
          <a:xfrm>
            <a:off x="208436" y="4216724"/>
            <a:ext cx="2506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Answer: Metaphorical.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3930D3B-E9BD-4272-9B1B-7ADCE9452DB6}"/>
              </a:ext>
            </a:extLst>
          </p:cNvPr>
          <p:cNvSpPr/>
          <p:nvPr/>
        </p:nvSpPr>
        <p:spPr>
          <a:xfrm rot="5400000">
            <a:off x="1743550" y="2339828"/>
            <a:ext cx="405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…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06EA77A-8482-41BB-AC97-1CC9BB21E74E}"/>
              </a:ext>
            </a:extLst>
          </p:cNvPr>
          <p:cNvSpPr/>
          <p:nvPr/>
        </p:nvSpPr>
        <p:spPr>
          <a:xfrm rot="5400000">
            <a:off x="1743548" y="4679590"/>
            <a:ext cx="405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…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28" name="Straight Connector 45">
            <a:extLst>
              <a:ext uri="{FF2B5EF4-FFF2-40B4-BE49-F238E27FC236}">
                <a16:creationId xmlns:a16="http://schemas.microsoft.com/office/drawing/2014/main" id="{7E2D7C17-FC55-45F0-8CE3-D591DDDFBC02}"/>
              </a:ext>
            </a:extLst>
          </p:cNvPr>
          <p:cNvCxnSpPr>
            <a:cxnSpLocks/>
          </p:cNvCxnSpPr>
          <p:nvPr/>
        </p:nvCxnSpPr>
        <p:spPr>
          <a:xfrm>
            <a:off x="4411321" y="2156956"/>
            <a:ext cx="0" cy="2707222"/>
          </a:xfrm>
          <a:prstGeom prst="line">
            <a:avLst/>
          </a:prstGeom>
          <a:noFill/>
          <a:ln w="19050" cap="flat" cmpd="sng" algn="ctr">
            <a:solidFill>
              <a:schemeClr val="tx1">
                <a:alpha val="60000"/>
              </a:schemeClr>
            </a:solidFill>
            <a:prstDash val="solid"/>
          </a:ln>
          <a:effectLst/>
        </p:spPr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10CE76A-89BB-4AE9-AC04-F6D9E73BCAF6}"/>
              </a:ext>
            </a:extLst>
          </p:cNvPr>
          <p:cNvCxnSpPr>
            <a:cxnSpLocks/>
          </p:cNvCxnSpPr>
          <p:nvPr/>
        </p:nvCxnSpPr>
        <p:spPr>
          <a:xfrm>
            <a:off x="4217815" y="3550107"/>
            <a:ext cx="430385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474E244A-6CB7-43FD-A9BC-1B03F6EA3EAE}"/>
              </a:ext>
            </a:extLst>
          </p:cNvPr>
          <p:cNvSpPr/>
          <p:nvPr/>
        </p:nvSpPr>
        <p:spPr>
          <a:xfrm>
            <a:off x="4998047" y="2663577"/>
            <a:ext cx="329454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9C27B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Global Context: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Keller was made a Steward of Henley Royal Regatta in 1976 , a time when the proliferation of new six-lane …………. (80words)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ADDAE0E-A36B-4899-88EC-CED43658A232}"/>
              </a:ext>
            </a:extLst>
          </p:cNvPr>
          <p:cNvSpPr/>
          <p:nvPr/>
        </p:nvSpPr>
        <p:spPr>
          <a:xfrm>
            <a:off x="4998047" y="3428219"/>
            <a:ext cx="350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Question: Is “made” a metaphorical word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		 or literal word?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864565A-8E1C-466B-9675-01EBC7DFB1EB}"/>
              </a:ext>
            </a:extLst>
          </p:cNvPr>
          <p:cNvSpPr/>
          <p:nvPr/>
        </p:nvSpPr>
        <p:spPr>
          <a:xfrm>
            <a:off x="4998047" y="4000977"/>
            <a:ext cx="2506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Answer: Metaphorical.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8110FF6-F8CF-4005-8FA8-33A5141B2494}"/>
              </a:ext>
            </a:extLst>
          </p:cNvPr>
          <p:cNvSpPr/>
          <p:nvPr/>
        </p:nvSpPr>
        <p:spPr>
          <a:xfrm rot="5400000">
            <a:off x="6241444" y="2142153"/>
            <a:ext cx="405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…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DAACC48-2A90-4A41-8732-0C657D91AC5E}"/>
              </a:ext>
            </a:extLst>
          </p:cNvPr>
          <p:cNvSpPr/>
          <p:nvPr/>
        </p:nvSpPr>
        <p:spPr>
          <a:xfrm rot="5400000">
            <a:off x="6241444" y="4430406"/>
            <a:ext cx="405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…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1B2A8E0-4E6B-4215-9B92-7D7348E35839}"/>
              </a:ext>
            </a:extLst>
          </p:cNvPr>
          <p:cNvSpPr/>
          <p:nvPr/>
        </p:nvSpPr>
        <p:spPr>
          <a:xfrm>
            <a:off x="8596709" y="2719323"/>
            <a:ext cx="329454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9C27B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Local Context: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Keller was made a Steward of Henley Royal Regatta in 1976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8946A4B-1023-4938-86A0-39FFFFD23E6A}"/>
              </a:ext>
            </a:extLst>
          </p:cNvPr>
          <p:cNvSpPr/>
          <p:nvPr/>
        </p:nvSpPr>
        <p:spPr>
          <a:xfrm>
            <a:off x="8607391" y="3322228"/>
            <a:ext cx="350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Question: Is “made” a metaphorical word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		 or literal word?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981576C-EEC6-4BE8-9EDA-3957FBCAAB99}"/>
              </a:ext>
            </a:extLst>
          </p:cNvPr>
          <p:cNvSpPr/>
          <p:nvPr/>
        </p:nvSpPr>
        <p:spPr>
          <a:xfrm>
            <a:off x="8607391" y="3894986"/>
            <a:ext cx="2506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Answer: Metaphorical.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7E434B8-B788-49A4-96A2-B7FD0D1AB29F}"/>
              </a:ext>
            </a:extLst>
          </p:cNvPr>
          <p:cNvSpPr/>
          <p:nvPr/>
        </p:nvSpPr>
        <p:spPr>
          <a:xfrm rot="5400000">
            <a:off x="10041040" y="2124803"/>
            <a:ext cx="405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…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E994B56-9A11-4234-9F9A-FDDB6A92A929}"/>
              </a:ext>
            </a:extLst>
          </p:cNvPr>
          <p:cNvSpPr/>
          <p:nvPr/>
        </p:nvSpPr>
        <p:spPr>
          <a:xfrm rot="5400000">
            <a:off x="10014480" y="4359255"/>
            <a:ext cx="405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…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4BC8C3D-FB0B-4538-AF20-C7169A7F2251}"/>
              </a:ext>
            </a:extLst>
          </p:cNvPr>
          <p:cNvSpPr/>
          <p:nvPr/>
        </p:nvSpPr>
        <p:spPr>
          <a:xfrm>
            <a:off x="5013949" y="4864179"/>
            <a:ext cx="25356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Global context processing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9E5A14A-7FDF-420D-A5D6-10B0CE7E2164}"/>
              </a:ext>
            </a:extLst>
          </p:cNvPr>
          <p:cNvSpPr/>
          <p:nvPr/>
        </p:nvSpPr>
        <p:spPr>
          <a:xfrm>
            <a:off x="8853347" y="4864178"/>
            <a:ext cx="2417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Local context processing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82827F7D-5F64-9E45-BA39-B077D7130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F148B5B8-A3A8-469A-A5E8-6D8BD7F8258F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52D20B1-6C47-4E64-960A-D56F1CABA22A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Model</a:t>
              </a:r>
            </a:p>
          </p:txBody>
        </p:sp>
        <p:cxnSp>
          <p:nvCxnSpPr>
            <p:cNvPr id="49" name="直接连接符 68">
              <a:extLst>
                <a:ext uri="{FF2B5EF4-FFF2-40B4-BE49-F238E27FC236}">
                  <a16:creationId xmlns:a16="http://schemas.microsoft.com/office/drawing/2014/main" id="{9E4CABBF-8566-43B5-9D3A-B70862D80673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C76ABFE6-6792-4B93-90FD-4F0C845DC909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41568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92DF1065-FA1D-40D7-B0B6-A771BCEF3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3" y="1254603"/>
            <a:ext cx="11778725" cy="5194589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7228A2E-B4D5-4D5E-896E-293CFFBAD3BA}"/>
              </a:ext>
            </a:extLst>
          </p:cNvPr>
          <p:cNvSpPr/>
          <p:nvPr/>
        </p:nvSpPr>
        <p:spPr>
          <a:xfrm>
            <a:off x="1409038" y="3308594"/>
            <a:ext cx="6965341" cy="1439423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863D6E2D-35A7-3647-B543-D0B557D76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47CFED08-FAB7-45DE-96B1-CD4BEC1259AC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CAC7CCF-FF33-4B12-8F83-C61C82BCDB05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Model</a:t>
              </a:r>
            </a:p>
          </p:txBody>
        </p:sp>
        <p:cxnSp>
          <p:nvCxnSpPr>
            <p:cNvPr id="20" name="直接连接符 68">
              <a:extLst>
                <a:ext uri="{FF2B5EF4-FFF2-40B4-BE49-F238E27FC236}">
                  <a16:creationId xmlns:a16="http://schemas.microsoft.com/office/drawing/2014/main" id="{05D66316-2D7C-4106-85FD-809E8E84A8FF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2986E35-6B5D-4140-9049-1418C7BF81F6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8884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7D493CF6-790B-7A42-AD83-0E9D58DC5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DD645893-4510-4EFC-B961-AA4594F8D4A5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A02FB11-196A-4403-A8BD-4EFA94E5C451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Model</a:t>
              </a:r>
            </a:p>
          </p:txBody>
        </p:sp>
        <p:cxnSp>
          <p:nvCxnSpPr>
            <p:cNvPr id="19" name="直接连接符 68">
              <a:extLst>
                <a:ext uri="{FF2B5EF4-FFF2-40B4-BE49-F238E27FC236}">
                  <a16:creationId xmlns:a16="http://schemas.microsoft.com/office/drawing/2014/main" id="{18E4A20E-2CF8-4B04-A1AB-2C4D801FC67B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853E099-218D-474C-B48D-55B8ACCA8358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330E3238-457D-134B-8246-B2F062A74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63" y="1254603"/>
            <a:ext cx="11778725" cy="51945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354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0B56B05-1037-4760-B139-2D85DF065E32}"/>
              </a:ext>
            </a:extLst>
          </p:cNvPr>
          <p:cNvSpPr/>
          <p:nvPr/>
        </p:nvSpPr>
        <p:spPr>
          <a:xfrm>
            <a:off x="429656" y="1401432"/>
            <a:ext cx="25683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Our model: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085A1C3-8984-41B4-A64F-E55D31A0AA85}"/>
              </a:ext>
            </a:extLst>
          </p:cNvPr>
          <p:cNvSpPr/>
          <p:nvPr/>
        </p:nvSpPr>
        <p:spPr>
          <a:xfrm>
            <a:off x="5991225" y="3183366"/>
            <a:ext cx="55911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Why does WordNet Graph Embedding benefit the model?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4D5E715B-5016-5F47-8155-3CBDED11D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83506DF4-0844-43BF-93A9-89A393C68040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8F16243-0794-42D8-993C-11ABE2DEDF00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Model</a:t>
              </a:r>
            </a:p>
          </p:txBody>
        </p:sp>
        <p:cxnSp>
          <p:nvCxnSpPr>
            <p:cNvPr id="20" name="直接连接符 68">
              <a:extLst>
                <a:ext uri="{FF2B5EF4-FFF2-40B4-BE49-F238E27FC236}">
                  <a16:creationId xmlns:a16="http://schemas.microsoft.com/office/drawing/2014/main" id="{AB60D3C1-6457-4BCF-B6F5-C4361A2F837D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9089BBC-8B4E-4AA8-BD5F-AB03310CA41C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B507D002-4108-4708-BD97-93FF4AB32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62555" y="1264374"/>
            <a:ext cx="11778725" cy="51945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9285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085A1C3-8984-41B4-A64F-E55D31A0AA85}"/>
              </a:ext>
            </a:extLst>
          </p:cNvPr>
          <p:cNvSpPr/>
          <p:nvPr/>
        </p:nvSpPr>
        <p:spPr>
          <a:xfrm>
            <a:off x="340406" y="2129673"/>
            <a:ext cx="48344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WordNet Graph Embedding: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3074" name="Picture 2" descr="层次图">
            <a:extLst>
              <a:ext uri="{FF2B5EF4-FFF2-40B4-BE49-F238E27FC236}">
                <a16:creationId xmlns:a16="http://schemas.microsoft.com/office/drawing/2014/main" id="{B5D17E02-AF93-4B8B-9590-43DD7EA9B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78" y="2757346"/>
            <a:ext cx="7216664" cy="3563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接连接符​​ 14">
            <a:extLst>
              <a:ext uri="{FF2B5EF4-FFF2-40B4-BE49-F238E27FC236}">
                <a16:creationId xmlns:a16="http://schemas.microsoft.com/office/drawing/2014/main" id="{7CF6D541-7AF5-5E4D-A427-69FDF5BE1ABF}"/>
              </a:ext>
            </a:extLst>
          </p:cNvPr>
          <p:cNvCxnSpPr>
            <a:cxnSpLocks/>
          </p:cNvCxnSpPr>
          <p:nvPr/>
        </p:nvCxnSpPr>
        <p:spPr>
          <a:xfrm>
            <a:off x="2270715" y="1730111"/>
            <a:ext cx="7368820" cy="0"/>
          </a:xfrm>
          <a:prstGeom prst="line">
            <a:avLst/>
          </a:prstGeom>
          <a:ln w="9525">
            <a:solidFill>
              <a:srgbClr val="4F4F4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F19C6C53-04F5-5544-815D-85B6CAD9AC2F}"/>
              </a:ext>
            </a:extLst>
          </p:cNvPr>
          <p:cNvSpPr txBox="1"/>
          <p:nvPr/>
        </p:nvSpPr>
        <p:spPr>
          <a:xfrm>
            <a:off x="3730061" y="1359986"/>
            <a:ext cx="40709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ngLiU" panose="02020509000000000000" pitchFamily="49" charset="-120"/>
                <a:cs typeface="+mn-cs"/>
              </a:rPr>
              <a:t>C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MingLiU" panose="02020509000000000000" pitchFamily="49" charset="-120"/>
              </a:rPr>
              <a:t>.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MingLiU" panose="02020509000000000000" pitchFamily="49" charset="-12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ngLiU" panose="02020509000000000000" pitchFamily="49" charset="-120"/>
                <a:cs typeface="+mn-cs"/>
              </a:rPr>
              <a:t>Saedi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ngLiU" panose="02020509000000000000" pitchFamily="49" charset="-120"/>
                <a:cs typeface="+mn-cs"/>
              </a:rPr>
              <a:t> et al. “WordNet Embeddings”, 2018.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E3C4ABF5-132D-6846-9F05-594E651CA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00BD27E0-D6CE-4067-A0E6-98BC02FF6B87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90F4F2A-1B03-47BE-9553-9C19A9719646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Model</a:t>
              </a:r>
            </a:p>
          </p:txBody>
        </p:sp>
        <p:cxnSp>
          <p:nvCxnSpPr>
            <p:cNvPr id="25" name="直接连接符 68">
              <a:extLst>
                <a:ext uri="{FF2B5EF4-FFF2-40B4-BE49-F238E27FC236}">
                  <a16:creationId xmlns:a16="http://schemas.microsoft.com/office/drawing/2014/main" id="{ABC8E60C-4093-4B21-BDAE-1FF7E9765198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5F6ED6B-3C10-4001-9937-6F00D185ACC2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75232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pic>
        <p:nvPicPr>
          <p:cNvPr id="4098" name="Picture 2" descr="在这里插入图片描述">
            <a:extLst>
              <a:ext uri="{FF2B5EF4-FFF2-40B4-BE49-F238E27FC236}">
                <a16:creationId xmlns:a16="http://schemas.microsoft.com/office/drawing/2014/main" id="{291EA05D-492C-40CB-828D-A9D270E3C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023" y="1893938"/>
            <a:ext cx="8861909" cy="1880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26499A31-66FB-498D-A42A-3B547A518263}"/>
              </a:ext>
            </a:extLst>
          </p:cNvPr>
          <p:cNvSpPr/>
          <p:nvPr/>
        </p:nvSpPr>
        <p:spPr>
          <a:xfrm>
            <a:off x="429671" y="1893938"/>
            <a:ext cx="1588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Deep walk: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9FA62C2-DA8E-4B8D-87E4-20433861661E}"/>
              </a:ext>
            </a:extLst>
          </p:cNvPr>
          <p:cNvSpPr txBox="1"/>
          <p:nvPr/>
        </p:nvSpPr>
        <p:spPr>
          <a:xfrm>
            <a:off x="2018023" y="4555711"/>
            <a:ext cx="872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TransE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:</a:t>
            </a:r>
            <a:endParaRPr lang="zh-CN" alt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8D4183A2-C961-421B-94CE-29048AE67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963" y="4555711"/>
            <a:ext cx="2389769" cy="1955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F6E2630-78C1-CB47-800F-E22890BE8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5EE300BB-6BFA-4A93-B565-853E7A6B812C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9448EB4-E4D2-4C69-8A5E-96B7F300B07A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Model</a:t>
              </a:r>
            </a:p>
          </p:txBody>
        </p:sp>
        <p:cxnSp>
          <p:nvCxnSpPr>
            <p:cNvPr id="21" name="直接连接符 68">
              <a:extLst>
                <a:ext uri="{FF2B5EF4-FFF2-40B4-BE49-F238E27FC236}">
                  <a16:creationId xmlns:a16="http://schemas.microsoft.com/office/drawing/2014/main" id="{1938FA6B-4084-49CD-941F-E818FC16D6DE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AE16042-735D-49A1-815F-FA8FC8AD4610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80484D95-E9B6-2045-B946-938573E8F47F}"/>
              </a:ext>
            </a:extLst>
          </p:cNvPr>
          <p:cNvSpPr/>
          <p:nvPr/>
        </p:nvSpPr>
        <p:spPr>
          <a:xfrm>
            <a:off x="6594386" y="5292387"/>
            <a:ext cx="4153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(Trump</a:t>
            </a:r>
            <a:r>
              <a:rPr lang="en-US" altLang="zh-CN" sz="20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20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000" dirty="0" err="1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is_president_of</a:t>
            </a:r>
            <a:r>
              <a:rPr lang="en-US" altLang="zh-CN" sz="20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20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0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America)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589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0B56B05-1037-4760-B139-2D85DF065E32}"/>
              </a:ext>
            </a:extLst>
          </p:cNvPr>
          <p:cNvSpPr/>
          <p:nvPr/>
        </p:nvSpPr>
        <p:spPr>
          <a:xfrm>
            <a:off x="429656" y="1401432"/>
            <a:ext cx="25683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Our model: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140A93-3221-4F51-9E82-66EB35C45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118"/>
          <a:stretch/>
        </p:blipFill>
        <p:spPr>
          <a:xfrm>
            <a:off x="-8450527" y="777486"/>
            <a:ext cx="12733080" cy="594595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0085A1C3-8984-41B4-A64F-E55D31A0AA85}"/>
              </a:ext>
            </a:extLst>
          </p:cNvPr>
          <p:cNvSpPr/>
          <p:nvPr/>
        </p:nvSpPr>
        <p:spPr>
          <a:xfrm>
            <a:off x="5324882" y="3273411"/>
            <a:ext cx="63908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Metadata: Concreteness &amp; Sentiment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34582FA8-48CB-0346-A11B-A4A790DEF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A4CCCC21-9105-4281-BC65-9FBEC1BA64FE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0BE2DFA-41F5-4EEF-A38A-58169F158BA8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Model</a:t>
              </a:r>
            </a:p>
          </p:txBody>
        </p:sp>
        <p:cxnSp>
          <p:nvCxnSpPr>
            <p:cNvPr id="20" name="直接连接符 68">
              <a:extLst>
                <a:ext uri="{FF2B5EF4-FFF2-40B4-BE49-F238E27FC236}">
                  <a16:creationId xmlns:a16="http://schemas.microsoft.com/office/drawing/2014/main" id="{26D13956-3402-43B9-9126-9E265A182605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AF7F403-8444-4B73-B4C9-3F52E2CF7BFA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84702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085A1C3-8984-41B4-A64F-E55D31A0AA85}"/>
              </a:ext>
            </a:extLst>
          </p:cNvPr>
          <p:cNvSpPr/>
          <p:nvPr/>
        </p:nvSpPr>
        <p:spPr>
          <a:xfrm>
            <a:off x="320267" y="1525383"/>
            <a:ext cx="2422933" cy="405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Concreteness: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041212-CE18-47D0-931C-F4A239B54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78" y="5377019"/>
            <a:ext cx="9133204" cy="4987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10CB250-A2DB-443B-ABB9-70B10FBADA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72" r="1724"/>
          <a:stretch/>
        </p:blipFill>
        <p:spPr>
          <a:xfrm>
            <a:off x="1326198" y="5796627"/>
            <a:ext cx="9133204" cy="42588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5765A3D8-2487-49D6-9817-0B77A27D7C51}"/>
              </a:ext>
            </a:extLst>
          </p:cNvPr>
          <p:cNvSpPr txBox="1"/>
          <p:nvPr/>
        </p:nvSpPr>
        <p:spPr>
          <a:xfrm>
            <a:off x="1205878" y="2650375"/>
            <a:ext cx="816402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b="0" i="0" u="none" strike="noStrike" baseline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BUT</a:t>
            </a:r>
            <a:r>
              <a:rPr lang="en-US" altLang="zh-CN" sz="1600" b="0" i="0" u="none" strike="noStrike" baseline="0" dirty="0">
                <a:solidFill>
                  <a:srgbClr val="1314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do not contain all</a:t>
            </a:r>
            <a:r>
              <a:rPr lang="zh-CN" altLang="en-US" sz="1600" b="0" i="0" u="none" strike="noStrike" baseline="0" dirty="0">
                <a:solidFill>
                  <a:srgbClr val="1314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0" i="0" u="none" strike="noStrike" baseline="0" dirty="0">
                <a:solidFill>
                  <a:srgbClr val="1314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vocabulary</a:t>
            </a:r>
            <a:r>
              <a:rPr lang="zh-CN" altLang="en-US" sz="1600" dirty="0">
                <a:solidFill>
                  <a:srgbClr val="1314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solidFill>
                <a:srgbClr val="1314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600" dirty="0">
              <a:solidFill>
                <a:srgbClr val="1314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600" dirty="0">
                <a:solidFill>
                  <a:srgbClr val="1314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314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en-US" altLang="zh-CN" sz="1600" b="0" i="0" u="none" strike="noStrike" baseline="0" dirty="0">
                <a:solidFill>
                  <a:srgbClr val="1314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tilize </a:t>
            </a:r>
            <a:r>
              <a:rPr lang="en-US" altLang="zh-CN" sz="16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simple model </a:t>
            </a:r>
            <a:r>
              <a:rPr lang="en-US" altLang="zh-CN" sz="1600" b="0" i="0" u="none" strike="noStrike" baseline="0" dirty="0">
                <a:solidFill>
                  <a:srgbClr val="1314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predict the concreteness of </a:t>
            </a:r>
            <a:r>
              <a:rPr lang="en-US" altLang="zh-CN" sz="16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lost words</a:t>
            </a:r>
            <a:endParaRPr lang="en-US" altLang="zh-CN" sz="1600" dirty="0">
              <a:solidFill>
                <a:srgbClr val="1314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baseline="0" dirty="0">
                <a:solidFill>
                  <a:srgbClr val="1314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</a:t>
            </a:r>
            <a:r>
              <a:rPr lang="en-US" altLang="zh-CN" sz="1600" dirty="0">
                <a:solidFill>
                  <a:srgbClr val="1314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as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multi-classification task</a:t>
            </a:r>
            <a:endParaRPr lang="en-US" altLang="zh-CN" sz="1600" dirty="0">
              <a:solidFill>
                <a:srgbClr val="1314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314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Change origin data to 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round up as integer from 1-5</a:t>
            </a:r>
          </a:p>
          <a:p>
            <a:pPr algn="l"/>
            <a:endParaRPr lang="en-US" altLang="zh-CN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solidFill>
                  <a:srgbClr val="1314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Model: BERT embedding + BERT transformers + </a:t>
            </a:r>
            <a:r>
              <a:rPr lang="en-US" altLang="zh-CN" dirty="0" err="1">
                <a:solidFill>
                  <a:srgbClr val="1314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endParaRPr lang="en-US" altLang="zh-CN" dirty="0">
              <a:solidFill>
                <a:srgbClr val="1314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4C14B095-49C8-944C-800C-063A99C9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F172372-1D5A-4B7F-824D-A0D13D4C5D82}"/>
              </a:ext>
            </a:extLst>
          </p:cNvPr>
          <p:cNvSpPr txBox="1"/>
          <p:nvPr/>
        </p:nvSpPr>
        <p:spPr>
          <a:xfrm>
            <a:off x="1205878" y="2213904"/>
            <a:ext cx="7926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Obtained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 big dataset </a:t>
            </a:r>
            <a:r>
              <a:rPr lang="en-US" altLang="zh-CN" dirty="0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containing</a:t>
            </a:r>
            <a:r>
              <a:rPr lang="zh-CN" altLang="en-US" dirty="0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40k</a:t>
            </a:r>
            <a:r>
              <a:rPr lang="zh-CN" altLang="en-US" dirty="0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concreteness</a:t>
            </a:r>
            <a:r>
              <a:rPr lang="zh-CN" altLang="en-US" dirty="0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data.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0C99274-7024-46CB-B03C-A8B883F4EFA5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97139EB-6FBE-4F05-9612-7BDA50D708BC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Model</a:t>
              </a:r>
            </a:p>
          </p:txBody>
        </p:sp>
        <p:cxnSp>
          <p:nvCxnSpPr>
            <p:cNvPr id="25" name="直接连接符 68">
              <a:extLst>
                <a:ext uri="{FF2B5EF4-FFF2-40B4-BE49-F238E27FC236}">
                  <a16:creationId xmlns:a16="http://schemas.microsoft.com/office/drawing/2014/main" id="{56D245C2-5E4C-42BD-8D73-C770D0249A4D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FE4A5C9-2929-4A69-93E4-2DEABDC83FFD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73713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6AA0D9C-7CDB-4E42-9050-F9B21482CC11}"/>
              </a:ext>
            </a:extLst>
          </p:cNvPr>
          <p:cNvSpPr/>
          <p:nvPr/>
        </p:nvSpPr>
        <p:spPr>
          <a:xfrm>
            <a:off x="340406" y="2645339"/>
            <a:ext cx="54494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According to relevant statistics research, </a:t>
            </a:r>
          </a:p>
          <a:p>
            <a:pPr lvl="0"/>
            <a:r>
              <a:rPr lang="en-US" altLang="zh-CN" sz="20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Metaphorical usage occurs on average </a:t>
            </a:r>
            <a:r>
              <a:rPr lang="en-US" altLang="zh-CN" sz="2000" b="1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once in every three sentences </a:t>
            </a:r>
            <a:r>
              <a:rPr lang="en-US" altLang="zh-CN" sz="20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 typical corpora.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cxnSp>
        <p:nvCxnSpPr>
          <p:cNvPr id="23" name="Straight Connector 45">
            <a:extLst>
              <a:ext uri="{FF2B5EF4-FFF2-40B4-BE49-F238E27FC236}">
                <a16:creationId xmlns:a16="http://schemas.microsoft.com/office/drawing/2014/main" id="{BEB7E502-BD6C-D24E-8989-798442CA257F}"/>
              </a:ext>
            </a:extLst>
          </p:cNvPr>
          <p:cNvCxnSpPr>
            <a:cxnSpLocks/>
          </p:cNvCxnSpPr>
          <p:nvPr/>
        </p:nvCxnSpPr>
        <p:spPr>
          <a:xfrm>
            <a:off x="5789901" y="1697656"/>
            <a:ext cx="0" cy="3405709"/>
          </a:xfrm>
          <a:prstGeom prst="line">
            <a:avLst/>
          </a:prstGeom>
          <a:noFill/>
          <a:ln w="19050" cap="flat" cmpd="sng" algn="ctr">
            <a:solidFill>
              <a:schemeClr val="tx1">
                <a:alpha val="60000"/>
              </a:schemeClr>
            </a:solidFill>
            <a:prstDash val="solid"/>
          </a:ln>
          <a:effectLst/>
        </p:spPr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8AD59A6B-170E-2844-9946-43E724137818}"/>
              </a:ext>
            </a:extLst>
          </p:cNvPr>
          <p:cNvSpPr/>
          <p:nvPr/>
        </p:nvSpPr>
        <p:spPr>
          <a:xfrm>
            <a:off x="2049954" y="4129147"/>
            <a:ext cx="36183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6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British Rhetorician </a:t>
            </a:r>
            <a:r>
              <a:rPr lang="en-US" altLang="zh-CN" sz="1600" dirty="0" err="1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I.A.Richards</a:t>
            </a:r>
            <a:endParaRPr lang="en-US" altLang="zh-CN" sz="1600" dirty="0">
              <a:solidFill>
                <a:srgbClr val="1C1D2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D5F019C-A899-A14A-8B0D-6261E9A79F05}"/>
              </a:ext>
            </a:extLst>
          </p:cNvPr>
          <p:cNvSpPr/>
          <p:nvPr/>
        </p:nvSpPr>
        <p:spPr>
          <a:xfrm>
            <a:off x="6098375" y="3255276"/>
            <a:ext cx="1673226" cy="167322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F072988-47FD-8E41-9A85-615D1F8110AB}"/>
              </a:ext>
            </a:extLst>
          </p:cNvPr>
          <p:cNvSpPr/>
          <p:nvPr/>
        </p:nvSpPr>
        <p:spPr>
          <a:xfrm>
            <a:off x="6402100" y="3400511"/>
            <a:ext cx="1526774" cy="1526774"/>
          </a:xfrm>
          <a:prstGeom prst="ellipse">
            <a:avLst/>
          </a:prstGeom>
          <a:solidFill>
            <a:srgbClr val="4B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D04C440-0870-9A40-BCC8-BE2290EC74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379"/>
          <a:stretch>
            <a:fillRect/>
          </a:stretch>
        </p:blipFill>
        <p:spPr>
          <a:xfrm>
            <a:off x="6713694" y="3561349"/>
            <a:ext cx="914479" cy="1367153"/>
          </a:xfrm>
          <a:custGeom>
            <a:avLst/>
            <a:gdLst>
              <a:gd name="connsiteX0" fmla="*/ 0 w 914479"/>
              <a:gd name="connsiteY0" fmla="*/ 0 h 1367153"/>
              <a:gd name="connsiteX1" fmla="*/ 914057 w 914479"/>
              <a:gd name="connsiteY1" fmla="*/ 0 h 1367153"/>
              <a:gd name="connsiteX2" fmla="*/ 914479 w 914479"/>
              <a:gd name="connsiteY2" fmla="*/ 348 h 1367153"/>
              <a:gd name="connsiteX3" fmla="*/ 914479 w 914479"/>
              <a:gd name="connsiteY3" fmla="*/ 1207184 h 1367153"/>
              <a:gd name="connsiteX4" fmla="*/ 878610 w 914479"/>
              <a:gd name="connsiteY4" fmla="*/ 1236779 h 1367153"/>
              <a:gd name="connsiteX5" fmla="*/ 451793 w 914479"/>
              <a:gd name="connsiteY5" fmla="*/ 1367153 h 1367153"/>
              <a:gd name="connsiteX6" fmla="*/ 24976 w 914479"/>
              <a:gd name="connsiteY6" fmla="*/ 1236779 h 1367153"/>
              <a:gd name="connsiteX7" fmla="*/ 0 w 914479"/>
              <a:gd name="connsiteY7" fmla="*/ 1216171 h 136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79" h="1367153">
                <a:moveTo>
                  <a:pt x="0" y="0"/>
                </a:moveTo>
                <a:lnTo>
                  <a:pt x="914057" y="0"/>
                </a:lnTo>
                <a:lnTo>
                  <a:pt x="914479" y="348"/>
                </a:lnTo>
                <a:lnTo>
                  <a:pt x="914479" y="1207184"/>
                </a:lnTo>
                <a:lnTo>
                  <a:pt x="878610" y="1236779"/>
                </a:lnTo>
                <a:cubicBezTo>
                  <a:pt x="756773" y="1319090"/>
                  <a:pt x="609896" y="1367153"/>
                  <a:pt x="451793" y="1367153"/>
                </a:cubicBezTo>
                <a:cubicBezTo>
                  <a:pt x="293691" y="1367153"/>
                  <a:pt x="146814" y="1319090"/>
                  <a:pt x="24976" y="1236779"/>
                </a:cubicBezTo>
                <a:lnTo>
                  <a:pt x="0" y="1216171"/>
                </a:lnTo>
                <a:close/>
              </a:path>
            </a:pathLst>
          </a:custGeom>
        </p:spPr>
      </p:pic>
      <p:sp>
        <p:nvSpPr>
          <p:cNvPr id="29" name="对话气泡: 矩形 57">
            <a:extLst>
              <a:ext uri="{FF2B5EF4-FFF2-40B4-BE49-F238E27FC236}">
                <a16:creationId xmlns:a16="http://schemas.microsoft.com/office/drawing/2014/main" id="{CE7B1975-868D-AB47-8D5E-55D25039E7D2}"/>
              </a:ext>
            </a:extLst>
          </p:cNvPr>
          <p:cNvSpPr/>
          <p:nvPr/>
        </p:nvSpPr>
        <p:spPr>
          <a:xfrm>
            <a:off x="8038070" y="1730375"/>
            <a:ext cx="2941313" cy="1590509"/>
          </a:xfrm>
          <a:prstGeom prst="wedgeRectCallout">
            <a:avLst>
              <a:gd name="adj1" fmla="val -41201"/>
              <a:gd name="adj2" fmla="val 7249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BFA67F6-D5EE-2440-B210-B7BCA0B39E95}"/>
              </a:ext>
            </a:extLst>
          </p:cNvPr>
          <p:cNvSpPr/>
          <p:nvPr/>
        </p:nvSpPr>
        <p:spPr>
          <a:xfrm>
            <a:off x="8158509" y="1916099"/>
            <a:ext cx="2653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Hello, there, My name…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698F3AF-8F4A-0C4A-A096-3420D893B025}"/>
              </a:ext>
            </a:extLst>
          </p:cNvPr>
          <p:cNvSpPr/>
          <p:nvPr/>
        </p:nvSpPr>
        <p:spPr>
          <a:xfrm>
            <a:off x="8158509" y="2340963"/>
            <a:ext cx="2574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 hate play basketballs..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598F220-A8BB-C246-ABF0-67EFA2FEC21A}"/>
              </a:ext>
            </a:extLst>
          </p:cNvPr>
          <p:cNvSpPr/>
          <p:nvPr/>
        </p:nvSpPr>
        <p:spPr>
          <a:xfrm>
            <a:off x="8158509" y="2765827"/>
            <a:ext cx="2243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Live is a long river….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4C9596DF-457E-2445-A750-DF198D698E99}"/>
              </a:ext>
            </a:extLst>
          </p:cNvPr>
          <p:cNvCxnSpPr>
            <a:cxnSpLocks/>
          </p:cNvCxnSpPr>
          <p:nvPr/>
        </p:nvCxnSpPr>
        <p:spPr>
          <a:xfrm flipH="1" flipV="1">
            <a:off x="9935012" y="3153785"/>
            <a:ext cx="384645" cy="49510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01267BB6-26B6-604B-8002-B0B6CEC1BE97}"/>
              </a:ext>
            </a:extLst>
          </p:cNvPr>
          <p:cNvSpPr/>
          <p:nvPr/>
        </p:nvSpPr>
        <p:spPr>
          <a:xfrm>
            <a:off x="9655278" y="3807676"/>
            <a:ext cx="1491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Metaphor</a:t>
            </a:r>
            <a:r>
              <a:rPr lang="zh-CN" altLang="en-US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!!!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E1952536-5254-EB43-A64B-749D631F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3026078C-6FB9-47B9-82E0-BE4101D84A5F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27A0311-2ABA-46DB-BE03-9F13ECC293FC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37" name="直接连接符 68">
              <a:extLst>
                <a:ext uri="{FF2B5EF4-FFF2-40B4-BE49-F238E27FC236}">
                  <a16:creationId xmlns:a16="http://schemas.microsoft.com/office/drawing/2014/main" id="{6CCC38FE-9BC8-40C2-AD25-41D48E60EFCE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694E51C-4827-40B2-95DA-873AEF396440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28108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085A1C3-8984-41B4-A64F-E55D31A0AA85}"/>
              </a:ext>
            </a:extLst>
          </p:cNvPr>
          <p:cNvSpPr/>
          <p:nvPr/>
        </p:nvSpPr>
        <p:spPr>
          <a:xfrm>
            <a:off x="320267" y="1525383"/>
            <a:ext cx="2422933" cy="405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Sentiment: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6F067623-D297-9044-9E2D-579920F8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F0F4FC5-4800-4155-BF1B-3F73BC0C8946}"/>
              </a:ext>
            </a:extLst>
          </p:cNvPr>
          <p:cNvSpPr txBox="1"/>
          <p:nvPr/>
        </p:nvSpPr>
        <p:spPr>
          <a:xfrm>
            <a:off x="457456" y="3153783"/>
            <a:ext cx="773388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srgbClr val="FF0000"/>
                </a:solidFill>
                <a:latin typeface="思源黑体 Normal"/>
              </a:rPr>
              <a:t>Utilize the Stanza tool </a:t>
            </a:r>
            <a:r>
              <a:rPr lang="en-US" altLang="zh-CN" dirty="0">
                <a:solidFill>
                  <a:srgbClr val="1D1D1D"/>
                </a:solidFill>
                <a:latin typeface="思源黑体 Normal"/>
              </a:rPr>
              <a:t>to directly get the value of sentiment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思源黑体 Normal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srgbClr val="1D1D1D"/>
                </a:solidFill>
                <a:latin typeface="思源黑体 Normal"/>
              </a:rPr>
              <a:t>Obtain the sentiment </a:t>
            </a:r>
            <a:r>
              <a:rPr lang="en-US" altLang="zh-CN" dirty="0">
                <a:solidFill>
                  <a:srgbClr val="FF0000"/>
                </a:solidFill>
                <a:latin typeface="思源黑体 Normal"/>
              </a:rPr>
              <a:t>of each sentence </a:t>
            </a:r>
            <a:r>
              <a:rPr lang="en-US" altLang="zh-CN" dirty="0">
                <a:solidFill>
                  <a:srgbClr val="1D1D1D"/>
                </a:solidFill>
                <a:latin typeface="思源黑体 Normal"/>
              </a:rPr>
              <a:t>for another vector of metadata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思源黑体 Normal"/>
              <a:cs typeface="+mn-cs"/>
            </a:endParaRPr>
          </a:p>
          <a:p>
            <a:pPr lvl="1">
              <a:defRPr/>
            </a:pPr>
            <a:r>
              <a:rPr lang="en-US" altLang="zh-CN" dirty="0">
                <a:solidFill>
                  <a:srgbClr val="1D1D1D"/>
                </a:solidFill>
                <a:latin typeface="思源黑体 Normal"/>
              </a:rPr>
              <a:t>1 – positive</a:t>
            </a:r>
          </a:p>
          <a:p>
            <a:pPr lvl="1">
              <a:defRPr/>
            </a:pPr>
            <a:r>
              <a:rPr lang="en-US" altLang="zh-CN" dirty="0">
                <a:solidFill>
                  <a:srgbClr val="1D1D1D"/>
                </a:solidFill>
                <a:latin typeface="思源黑体 Normal"/>
              </a:rPr>
              <a:t>0 – neutral</a:t>
            </a:r>
          </a:p>
          <a:p>
            <a:pPr lvl="1"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思源黑体 Normal"/>
                <a:cs typeface="+mn-cs"/>
              </a:rPr>
              <a:t>-1 </a:t>
            </a:r>
            <a:r>
              <a:rPr lang="en-US" altLang="zh-CN" dirty="0">
                <a:solidFill>
                  <a:srgbClr val="1D1D1D"/>
                </a:solidFill>
                <a:latin typeface="思源黑体 Normal"/>
              </a:rPr>
              <a:t>–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思源黑体 Normal"/>
                <a:cs typeface="+mn-cs"/>
              </a:rPr>
              <a:t> negative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45E6A2-D20F-403F-99B9-E35D2ED6A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383" y="2297990"/>
            <a:ext cx="3005605" cy="3005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1D4C531F-EDFE-4FCD-A4C0-AA6F0AEE0DCF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9B701E4-11A6-4650-94A5-17BBEE946D87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Model</a:t>
              </a:r>
            </a:p>
          </p:txBody>
        </p:sp>
        <p:cxnSp>
          <p:nvCxnSpPr>
            <p:cNvPr id="22" name="直接连接符 68">
              <a:extLst>
                <a:ext uri="{FF2B5EF4-FFF2-40B4-BE49-F238E27FC236}">
                  <a16:creationId xmlns:a16="http://schemas.microsoft.com/office/drawing/2014/main" id="{609185C8-E043-412E-BB26-5890DCE2C98C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6BAE801-9215-4434-901D-3A11E2299AA7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434627E-904B-5E44-958E-4913EA6D7C8A}"/>
              </a:ext>
            </a:extLst>
          </p:cNvPr>
          <p:cNvSpPr/>
          <p:nvPr/>
        </p:nvSpPr>
        <p:spPr>
          <a:xfrm>
            <a:off x="457456" y="225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1D1D1D"/>
                </a:solidFill>
              </a:rPr>
              <a:t>Why?</a:t>
            </a:r>
          </a:p>
          <a:p>
            <a:pPr lvl="1">
              <a:defRPr/>
            </a:pPr>
            <a:r>
              <a:rPr lang="en-US" altLang="zh-CN" dirty="0">
                <a:solidFill>
                  <a:srgbClr val="1D1D1D"/>
                </a:solidFill>
              </a:rPr>
              <a:t>Sentiment</a:t>
            </a:r>
            <a:r>
              <a:rPr lang="zh-CN" altLang="en-US" dirty="0">
                <a:solidFill>
                  <a:srgbClr val="1D1D1D"/>
                </a:solidFill>
              </a:rPr>
              <a:t> </a:t>
            </a:r>
            <a:r>
              <a:rPr lang="en-US" altLang="zh-CN" dirty="0">
                <a:solidFill>
                  <a:srgbClr val="1D1D1D"/>
                </a:solidFill>
              </a:rPr>
              <a:t>influence</a:t>
            </a:r>
            <a:r>
              <a:rPr lang="zh-CN" altLang="en-US" dirty="0">
                <a:solidFill>
                  <a:srgbClr val="1D1D1D"/>
                </a:solidFill>
              </a:rPr>
              <a:t> </a:t>
            </a:r>
            <a:r>
              <a:rPr lang="en-US" altLang="zh-CN" dirty="0">
                <a:solidFill>
                  <a:srgbClr val="1D1D1D"/>
                </a:solidFill>
              </a:rPr>
              <a:t>the</a:t>
            </a:r>
            <a:r>
              <a:rPr lang="zh-CN" altLang="en-US" dirty="0">
                <a:solidFill>
                  <a:srgbClr val="1D1D1D"/>
                </a:solidFill>
              </a:rPr>
              <a:t> </a:t>
            </a:r>
            <a:r>
              <a:rPr lang="en-US" altLang="zh-CN" dirty="0">
                <a:solidFill>
                  <a:srgbClr val="1D1D1D"/>
                </a:solidFill>
              </a:rPr>
              <a:t>understanding</a:t>
            </a:r>
            <a:r>
              <a:rPr lang="zh-CN" altLang="en-US" dirty="0">
                <a:solidFill>
                  <a:srgbClr val="1D1D1D"/>
                </a:solidFill>
              </a:rPr>
              <a:t> </a:t>
            </a:r>
            <a:r>
              <a:rPr lang="en-US" altLang="zh-CN" dirty="0">
                <a:solidFill>
                  <a:srgbClr val="1D1D1D"/>
                </a:solidFill>
              </a:rPr>
              <a:t>of</a:t>
            </a:r>
            <a:r>
              <a:rPr lang="zh-CN" altLang="en-US" dirty="0">
                <a:solidFill>
                  <a:srgbClr val="1D1D1D"/>
                </a:solidFill>
              </a:rPr>
              <a:t> </a:t>
            </a:r>
            <a:r>
              <a:rPr lang="en-US" altLang="zh-CN" dirty="0">
                <a:solidFill>
                  <a:srgbClr val="1D1D1D"/>
                </a:solidFill>
              </a:rPr>
              <a:t>model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8668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B6C7C7BC-9914-4A0B-A11C-457629596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06" y="1401432"/>
            <a:ext cx="11778725" cy="5194589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0B56B05-1037-4760-B139-2D85DF065E32}"/>
              </a:ext>
            </a:extLst>
          </p:cNvPr>
          <p:cNvSpPr/>
          <p:nvPr/>
        </p:nvSpPr>
        <p:spPr>
          <a:xfrm>
            <a:off x="429656" y="1401432"/>
            <a:ext cx="25683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Our model: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0C79CDD5-E78E-8C43-BFBF-06ADA543D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1C299F9-D92C-4869-ACE1-C1195E25151F}"/>
              </a:ext>
            </a:extLst>
          </p:cNvPr>
          <p:cNvSpPr/>
          <p:nvPr/>
        </p:nvSpPr>
        <p:spPr>
          <a:xfrm>
            <a:off x="4954731" y="2100765"/>
            <a:ext cx="3951144" cy="975810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164A79E-6E2B-4E96-8DF7-9096B62BC14C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4189EEA-5EB2-47CD-9330-948B4C6953C0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Model</a:t>
              </a:r>
            </a:p>
          </p:txBody>
        </p:sp>
        <p:cxnSp>
          <p:nvCxnSpPr>
            <p:cNvPr id="20" name="直接连接符 68">
              <a:extLst>
                <a:ext uri="{FF2B5EF4-FFF2-40B4-BE49-F238E27FC236}">
                  <a16:creationId xmlns:a16="http://schemas.microsoft.com/office/drawing/2014/main" id="{52F13FC8-1EA4-4B66-BE27-33BCE678415C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7D2D79D-03D4-4165-8CF1-731666B70416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97309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0B56B05-1037-4760-B139-2D85DF065E32}"/>
              </a:ext>
            </a:extLst>
          </p:cNvPr>
          <p:cNvSpPr/>
          <p:nvPr/>
        </p:nvSpPr>
        <p:spPr>
          <a:xfrm>
            <a:off x="429656" y="1401432"/>
            <a:ext cx="25683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Our model: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0C79CDD5-E78E-8C43-BFBF-06ADA543D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B04F1B6-F05B-4552-9D27-FCB09633BBF6}"/>
              </a:ext>
            </a:extLst>
          </p:cNvPr>
          <p:cNvSpPr/>
          <p:nvPr/>
        </p:nvSpPr>
        <p:spPr>
          <a:xfrm>
            <a:off x="603301" y="3178826"/>
            <a:ext cx="48344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Double levels of MLP, set 1024 as hidden states.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9A9937A-9214-47F2-AF3A-51505AE9A008}"/>
                  </a:ext>
                </a:extLst>
              </p:cNvPr>
              <p:cNvSpPr/>
              <p:nvPr/>
            </p:nvSpPr>
            <p:spPr>
              <a:xfrm>
                <a:off x="6096000" y="2443356"/>
                <a:ext cx="4834473" cy="25081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1D20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rPr>
                  <a:t>Cost function: Cross entropy loss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C1D20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C1D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C1D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C1D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+mn-cs"/>
                            </a:rPr>
                            <m:t>𝑣𝑒𝑟𝑏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1C1D2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C1D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C1D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C1D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+mn-cs"/>
                            </a:rPr>
                            <m:t>𝐴𝐿𝐿𝑃𝑂𝑆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1C1D2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+mn-cs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C1D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C1D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C1D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C1D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+mn-cs"/>
                            </a:rPr>
                            <m:t>𝑀</m:t>
                          </m:r>
                        </m:sup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C1D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+mn-cs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C1D2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C1D2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C1D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+mn-cs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C1D2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C1D2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C1D2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+mn-cs"/>
                                </a:rPr>
                                <m:t>𝐿</m:t>
                              </m:r>
                            </m:sub>
                          </m:s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C1D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+mn-cs"/>
                            </a:rPr>
                            <m:t>+</m:t>
                          </m:r>
                          <m:d>
                            <m:d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C1D2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1C1D2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  <a:cs typeface="+mn-cs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1600" i="1">
                                      <a:solidFill>
                                        <a:srgbClr val="1C1D20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solidFill>
                                        <a:srgbClr val="1C1D20"/>
                                      </a:solidFill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solidFill>
                                <a:srgbClr val="1C1D20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log</m:t>
                          </m:r>
                          <m:r>
                            <a:rPr lang="en-US" altLang="zh-CN" sz="1600" b="0" i="1" smtClean="0">
                              <a:solidFill>
                                <a:srgbClr val="1C1D20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⁡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1C1D20"/>
                                  </a:solidFill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1C1D20"/>
                                  </a:solidFill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1C1D20"/>
                                  </a:solidFill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𝑀</m:t>
                              </m:r>
                            </m:sub>
                          </m:sSub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C1D2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C1D20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rPr>
                </a:br>
                <a:br>
                  <a:rPr lang="en-US" altLang="zh-CN" sz="1600" i="1" dirty="0">
                    <a:solidFill>
                      <a:srgbClr val="1C1D20"/>
                    </a:solidFill>
                    <a:latin typeface="Cambria Math" panose="02040503050406030204" pitchFamily="18" charset="0"/>
                    <a:ea typeface="微软雅黑 Light" panose="020B0502040204020203" pitchFamily="34" charset="-12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600" i="1">
                              <a:solidFill>
                                <a:srgbClr val="1C1D20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accPr>
                        <m:e>
                          <m:r>
                            <a:rPr lang="en-US" altLang="zh-CN" sz="1600" i="1">
                              <a:solidFill>
                                <a:srgbClr val="1C1D20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𝑖𝑠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𝑟𝑒𝑎𝑙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𝑙𝑎𝑏𝑒𝑙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𝑜𝑓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𝑑𝑎𝑡𝑎</m:t>
                      </m:r>
                    </m:oMath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𝑀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𝑖𝑠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𝑛𝑢𝑚𝑏𝑒𝑟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𝑜𝑓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𝑡𝑟𝑎𝑖𝑛𝑖𝑛𝑔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𝑑𝑎𝑡𝑎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solidFill>
                                <a:srgbClr val="1C1D20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1C1D20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1C1D20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𝐿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𝑖𝑠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𝑝𝑟𝑒𝑑𝑖𝑐𝑡𝑖𝑜𝑛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𝑝𝑟𝑜𝑏𝑎𝑏𝑖𝑙𝑖𝑡𝑦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𝑜𝑓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𝐿𝑖𝑡𝑒𝑟𝑎𝑙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1C1D20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1C1D20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1C1D20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𝑀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 </m:t>
                      </m:r>
                      <m:r>
                        <a:rPr lang="en-US" altLang="zh-CN" sz="1600" i="1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𝑖𝑠</m:t>
                      </m:r>
                      <m:r>
                        <a:rPr lang="en-US" altLang="zh-CN" sz="1600" i="1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 </m:t>
                      </m:r>
                      <m:r>
                        <a:rPr lang="en-US" altLang="zh-CN" sz="1600" i="1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𝑝𝑟𝑒𝑑𝑖𝑐𝑡𝑖𝑜𝑛</m:t>
                      </m:r>
                      <m:r>
                        <a:rPr lang="en-US" altLang="zh-CN" sz="1600" i="1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 </m:t>
                      </m:r>
                      <m:r>
                        <a:rPr lang="en-US" altLang="zh-CN" sz="1600" i="1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𝑝𝑟𝑜𝑏𝑎𝑏𝑖𝑙𝑖𝑡𝑦</m:t>
                      </m:r>
                      <m:r>
                        <a:rPr lang="en-US" altLang="zh-CN" sz="1600" i="1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 </m:t>
                      </m:r>
                      <m:r>
                        <a:rPr lang="en-US" altLang="zh-CN" sz="1600" i="1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𝑜𝑓</m:t>
                      </m:r>
                      <m:r>
                        <a:rPr lang="en-US" altLang="zh-CN" sz="1600" i="1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rgbClr val="1C1D20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𝑀𝑒𝑡𝑎𝑝h𝑜𝑟𝑖𝑐𝑎𝑙</m:t>
                      </m:r>
                    </m:oMath>
                  </m:oMathPara>
                </a14:m>
                <a:endPara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1C1D20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9A9937A-9214-47F2-AF3A-51505AE9A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43356"/>
                <a:ext cx="4834473" cy="2508187"/>
              </a:xfrm>
              <a:prstGeom prst="rect">
                <a:avLst/>
              </a:prstGeom>
              <a:blipFill>
                <a:blip r:embed="rId6"/>
                <a:stretch>
                  <a:fillRect l="-631" t="-730" b="-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9D190C1-DABD-422D-BB87-0BA23EA7C239}"/>
              </a:ext>
            </a:extLst>
          </p:cNvPr>
          <p:cNvCxnSpPr>
            <a:cxnSpLocks/>
          </p:cNvCxnSpPr>
          <p:nvPr/>
        </p:nvCxnSpPr>
        <p:spPr>
          <a:xfrm flipV="1">
            <a:off x="1961491" y="3675537"/>
            <a:ext cx="0" cy="160130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B6D02C1-6916-4A5E-8B19-DA59589BF3CB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09118B2-D1CE-4917-8FB7-5AECBD9CD1BA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Model</a:t>
              </a:r>
            </a:p>
          </p:txBody>
        </p:sp>
        <p:cxnSp>
          <p:nvCxnSpPr>
            <p:cNvPr id="24" name="直接连接符 68">
              <a:extLst>
                <a:ext uri="{FF2B5EF4-FFF2-40B4-BE49-F238E27FC236}">
                  <a16:creationId xmlns:a16="http://schemas.microsoft.com/office/drawing/2014/main" id="{94F47337-06C9-4343-9C1A-28CEE2595141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D3B28B8-A8D3-4933-B24B-D22E8C0AFC60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9AAA4017-0D15-4753-9E74-3972204966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68453" y="4343835"/>
            <a:ext cx="13226733" cy="58331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2092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>
            <a:extLst>
              <a:ext uri="{FF2B5EF4-FFF2-40B4-BE49-F238E27FC236}">
                <a16:creationId xmlns:a16="http://schemas.microsoft.com/office/drawing/2014/main" id="{97B77ABB-59AB-49A8-B4C8-D82456D1D0B0}"/>
              </a:ext>
            </a:extLst>
          </p:cNvPr>
          <p:cNvSpPr txBox="1"/>
          <p:nvPr/>
        </p:nvSpPr>
        <p:spPr>
          <a:xfrm>
            <a:off x="8175841" y="-2900390"/>
            <a:ext cx="3380092" cy="10348987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0000" spc="300" dirty="0"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latin typeface="Prism" panose="00000500000000000000" pitchFamily="50" charset="0"/>
                <a:ea typeface="汉仪雅酷黑 85W" panose="020B0904020202020204" pitchFamily="34" charset="-122"/>
              </a:rPr>
              <a:t>3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EC7D1319-C554-42F1-B19B-4D4B1D3E77E5}"/>
              </a:ext>
            </a:extLst>
          </p:cNvPr>
          <p:cNvSpPr/>
          <p:nvPr/>
        </p:nvSpPr>
        <p:spPr>
          <a:xfrm>
            <a:off x="2997236" y="1453350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67E8E76-B423-46B7-A3B4-5CCF1EBF52E1}"/>
              </a:ext>
            </a:extLst>
          </p:cNvPr>
          <p:cNvSpPr txBox="1"/>
          <p:nvPr/>
        </p:nvSpPr>
        <p:spPr>
          <a:xfrm>
            <a:off x="1134416" y="1393194"/>
            <a:ext cx="1700145" cy="3008516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500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汉仪雅酷黑 85W" panose="020B0904020202020204" pitchFamily="34" charset="-122"/>
              </a:rPr>
              <a:t>03</a:t>
            </a:r>
            <a:endParaRPr kumimoji="0" lang="zh-CN" altLang="en-US" sz="150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50000">
                    <a:srgbClr val="DAA070"/>
                  </a:gs>
                  <a:gs pos="0">
                    <a:srgbClr val="DCB58D"/>
                  </a:gs>
                  <a:gs pos="100000">
                    <a:srgbClr val="E6C3A0"/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gency FB" panose="020B0503020202020204" pitchFamily="34" charset="0"/>
              <a:ea typeface="汉仪雅酷黑 85W" panose="020B0904020202020204" pitchFamily="34" charset="-122"/>
            </a:endParaRPr>
          </a:p>
        </p:txBody>
      </p:sp>
      <p:sp>
        <p:nvSpPr>
          <p:cNvPr id="53" name="TextBox 25">
            <a:extLst>
              <a:ext uri="{FF2B5EF4-FFF2-40B4-BE49-F238E27FC236}">
                <a16:creationId xmlns:a16="http://schemas.microsoft.com/office/drawing/2014/main" id="{CB3EA9DB-E9C5-4526-B4B5-116313548400}"/>
              </a:ext>
            </a:extLst>
          </p:cNvPr>
          <p:cNvSpPr txBox="1"/>
          <p:nvPr/>
        </p:nvSpPr>
        <p:spPr>
          <a:xfrm>
            <a:off x="2915508" y="2176360"/>
            <a:ext cx="5198784" cy="1094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PART FOUR</a:t>
            </a:r>
            <a:endParaRPr kumimoji="0" lang="fr-FR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sp>
        <p:nvSpPr>
          <p:cNvPr id="54" name="TextBox 25">
            <a:extLst>
              <a:ext uri="{FF2B5EF4-FFF2-40B4-BE49-F238E27FC236}">
                <a16:creationId xmlns:a16="http://schemas.microsoft.com/office/drawing/2014/main" id="{81D6EE4B-1770-4792-AA11-685182F4F474}"/>
              </a:ext>
            </a:extLst>
          </p:cNvPr>
          <p:cNvSpPr txBox="1"/>
          <p:nvPr/>
        </p:nvSpPr>
        <p:spPr>
          <a:xfrm>
            <a:off x="2944907" y="3429000"/>
            <a:ext cx="4560793" cy="524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Result and Ablation </a:t>
            </a:r>
            <a:r>
              <a:rPr lang="en-US" altLang="zh-CN" sz="3000" dirty="0">
                <a:solidFill>
                  <a:srgbClr val="FFFFFF"/>
                </a:solidFill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T</a:t>
            </a:r>
            <a:r>
              <a:rPr kumimoji="0" lang="en-US" altLang="zh-CN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est</a:t>
            </a:r>
            <a:endParaRPr kumimoji="0" lang="fr-FR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7AD4753-C80D-42F0-B3A9-1E71BAC2699A}"/>
              </a:ext>
            </a:extLst>
          </p:cNvPr>
          <p:cNvCxnSpPr>
            <a:cxnSpLocks/>
          </p:cNvCxnSpPr>
          <p:nvPr/>
        </p:nvCxnSpPr>
        <p:spPr>
          <a:xfrm>
            <a:off x="2979205" y="3320199"/>
            <a:ext cx="754380" cy="0"/>
          </a:xfrm>
          <a:prstGeom prst="line">
            <a:avLst/>
          </a:prstGeom>
          <a:ln w="19050">
            <a:gradFill>
              <a:gsLst>
                <a:gs pos="0">
                  <a:srgbClr val="DBAD81"/>
                </a:gs>
                <a:gs pos="100000">
                  <a:srgbClr val="DCA577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C7C89434-09B3-45EE-8377-E922DD048276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93AAD21-2D13-4D49-AA08-AD38B9680740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A5CB2EB-4EE7-4129-8D14-25E391FC430E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0E13C4B-A6C2-485D-B100-95AD3AD5900E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270A4AA-9B96-4074-A71C-02E2F6B25B45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DC4F944-FE27-4669-B2B4-53C0AA31379A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F88CF4F-38D0-43C0-835A-EF8868C07647}"/>
              </a:ext>
            </a:extLst>
          </p:cNvPr>
          <p:cNvSpPr>
            <a:spLocks noChangeAspect="1"/>
          </p:cNvSpPr>
          <p:nvPr/>
        </p:nvSpPr>
        <p:spPr>
          <a:xfrm>
            <a:off x="-11230237" y="-5524600"/>
            <a:ext cx="5236650" cy="3335590"/>
          </a:xfrm>
          <a:prstGeom prst="rect">
            <a:avLst/>
          </a:prstGeom>
          <a:blipFill dpi="0" rotWithShape="1">
            <a:blip r:embed="rId3"/>
            <a:srcRect/>
            <a:stretch>
              <a:fillRect t="1" b="-17664"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381000" sx="102000" sy="102000" algn="ctr" rotWithShape="0">
              <a:schemeClr val="tx1">
                <a:lumMod val="90000"/>
                <a:lumOff val="10000"/>
                <a:alpha val="12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16BBA85-53E6-406D-8543-63A81D8EE8B0}"/>
              </a:ext>
            </a:extLst>
          </p:cNvPr>
          <p:cNvSpPr/>
          <p:nvPr/>
        </p:nvSpPr>
        <p:spPr>
          <a:xfrm>
            <a:off x="19630641" y="7777602"/>
            <a:ext cx="4710896" cy="2662177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03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/>
        </p:nvSpPr>
        <p:spPr bwMode="gray">
          <a:xfrm>
            <a:off x="3780193" y="749598"/>
            <a:ext cx="38557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ctr" defTabSz="91437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Training parameter set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F4F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连接符​​ 14"/>
          <p:cNvCxnSpPr/>
          <p:nvPr/>
        </p:nvCxnSpPr>
        <p:spPr>
          <a:xfrm>
            <a:off x="7529891" y="949653"/>
            <a:ext cx="4077013" cy="0"/>
          </a:xfrm>
          <a:prstGeom prst="line">
            <a:avLst/>
          </a:prstGeom>
          <a:ln w="9525">
            <a:solidFill>
              <a:srgbClr val="4F4F4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​​ 14"/>
          <p:cNvCxnSpPr>
            <a:cxnSpLocks/>
          </p:cNvCxnSpPr>
          <p:nvPr/>
        </p:nvCxnSpPr>
        <p:spPr>
          <a:xfrm>
            <a:off x="482816" y="949653"/>
            <a:ext cx="3403384" cy="0"/>
          </a:xfrm>
          <a:prstGeom prst="line">
            <a:avLst/>
          </a:prstGeom>
          <a:ln w="9525">
            <a:solidFill>
              <a:srgbClr val="4F4F4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D57D43EC-5C50-4BEA-8BBA-171FA5F166F1}"/>
              </a:ext>
            </a:extLst>
          </p:cNvPr>
          <p:cNvSpPr/>
          <p:nvPr/>
        </p:nvSpPr>
        <p:spPr>
          <a:xfrm rot="2700000">
            <a:off x="-9206350" y="9804870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371DF46-826F-154D-82AD-309BBF584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8">
            <a:extLst>
              <a:ext uri="{FF2B5EF4-FFF2-40B4-BE49-F238E27FC236}">
                <a16:creationId xmlns:a16="http://schemas.microsoft.com/office/drawing/2014/main" id="{E80C94C5-234B-487F-8811-22BE2095F3E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25979" y="2350282"/>
            <a:ext cx="5430482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342900" marR="0" lvl="0" indent="-342900" defTabSz="91437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Epoch = 2,3,4,5</a:t>
            </a:r>
          </a:p>
          <a:p>
            <a:pPr marL="342900" marR="0" lvl="0" indent="-342900" defTabSz="91437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dirty="0">
                <a:solidFill>
                  <a:srgbClr val="4F4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Hidden size of transformer: 768, 1024</a:t>
            </a:r>
          </a:p>
          <a:p>
            <a:pPr marL="342900" marR="0" lvl="0" indent="-342900" defTabSz="91437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Fold = 5, 10</a:t>
            </a:r>
          </a:p>
          <a:p>
            <a:pPr marL="342900" marR="0" lvl="0" indent="-342900" defTabSz="91437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dirty="0">
                <a:solidFill>
                  <a:srgbClr val="4F4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 rate = 1e-5, 2e-5</a:t>
            </a:r>
            <a:br>
              <a:rPr lang="en-US" altLang="zh-CN" sz="2000" dirty="0">
                <a:solidFill>
                  <a:srgbClr val="4F4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>
                <a:solidFill>
                  <a:srgbClr val="4F4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Batch size = 16, 32</a:t>
            </a:r>
          </a:p>
          <a:p>
            <a:pPr marL="342900" marR="0" lvl="0" indent="-342900" defTabSz="91437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dirty="0">
                <a:solidFill>
                  <a:srgbClr val="4F4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Sequence length = 128</a:t>
            </a:r>
          </a:p>
          <a:p>
            <a:pPr marL="342900" marR="0" lvl="0" indent="-342900" defTabSz="91437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Dropout</a:t>
            </a:r>
            <a:r>
              <a:rPr lang="en-US" altLang="zh-CN" sz="2000" dirty="0">
                <a:solidFill>
                  <a:srgbClr val="4F4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rate of MLP = 0.2</a:t>
            </a:r>
          </a:p>
          <a:p>
            <a:pPr marL="342900" marR="0" lvl="0" indent="-342900" defTabSz="91437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Validation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sz="2000" dirty="0">
                <a:solidFill>
                  <a:srgbClr val="4F4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lit = 0.1</a:t>
            </a:r>
          </a:p>
          <a:p>
            <a:pPr marL="342900" marR="0" lvl="0" indent="-342900" defTabSz="91437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F4F4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R="0" lvl="0" defTabSz="91437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dirty="0">
                <a:solidFill>
                  <a:srgbClr val="4F4F4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Average training time for 5 epoch and 5 folds</a:t>
            </a:r>
          </a:p>
          <a:p>
            <a:pPr marR="0" lvl="0" defTabSz="91437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dirty="0">
                <a:solidFill>
                  <a:srgbClr val="4F4F4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40 hours.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1CED14-148E-4754-819B-2BF52C86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551" y="1409794"/>
            <a:ext cx="3574470" cy="245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B7D682-6339-4DFC-9F8F-9B5F103B8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551" y="4183069"/>
            <a:ext cx="3574470" cy="245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3265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/>
        </p:nvSpPr>
        <p:spPr bwMode="gray">
          <a:xfrm>
            <a:off x="3780193" y="749598"/>
            <a:ext cx="38557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ctr" defTabSz="91437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4F4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process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F4F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连接符​​ 14"/>
          <p:cNvCxnSpPr/>
          <p:nvPr/>
        </p:nvCxnSpPr>
        <p:spPr>
          <a:xfrm>
            <a:off x="7529891" y="949653"/>
            <a:ext cx="4077013" cy="0"/>
          </a:xfrm>
          <a:prstGeom prst="line">
            <a:avLst/>
          </a:prstGeom>
          <a:ln w="9525">
            <a:solidFill>
              <a:srgbClr val="4F4F4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​​ 14"/>
          <p:cNvCxnSpPr>
            <a:cxnSpLocks/>
          </p:cNvCxnSpPr>
          <p:nvPr/>
        </p:nvCxnSpPr>
        <p:spPr>
          <a:xfrm>
            <a:off x="482816" y="949653"/>
            <a:ext cx="3403384" cy="0"/>
          </a:xfrm>
          <a:prstGeom prst="line">
            <a:avLst/>
          </a:prstGeom>
          <a:ln w="9525">
            <a:solidFill>
              <a:srgbClr val="4F4F4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D57D43EC-5C50-4BEA-8BBA-171FA5F166F1}"/>
              </a:ext>
            </a:extLst>
          </p:cNvPr>
          <p:cNvSpPr/>
          <p:nvPr/>
        </p:nvSpPr>
        <p:spPr>
          <a:xfrm rot="2700000">
            <a:off x="-9206350" y="9804870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371DF46-826F-154D-82AD-309BBF584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62B5E9-0A64-43CE-A296-BBC8A00A2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59" y="1558035"/>
            <a:ext cx="4436467" cy="4947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72D219B-51F9-4761-9F6F-ED1069C3D1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3"/>
          <a:stretch/>
        </p:blipFill>
        <p:spPr>
          <a:xfrm>
            <a:off x="7343775" y="1875535"/>
            <a:ext cx="3219450" cy="2495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EE5A4C5-392F-4B10-AF65-F52F65DBD7BD}"/>
              </a:ext>
            </a:extLst>
          </p:cNvPr>
          <p:cNvCxnSpPr>
            <a:cxnSpLocks/>
          </p:cNvCxnSpPr>
          <p:nvPr/>
        </p:nvCxnSpPr>
        <p:spPr>
          <a:xfrm>
            <a:off x="6180193" y="6082282"/>
            <a:ext cx="1245843" cy="2612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16B3E63-2AAA-4FEB-8284-CB5B16134F02}"/>
              </a:ext>
            </a:extLst>
          </p:cNvPr>
          <p:cNvCxnSpPr>
            <a:cxnSpLocks/>
          </p:cNvCxnSpPr>
          <p:nvPr/>
        </p:nvCxnSpPr>
        <p:spPr>
          <a:xfrm>
            <a:off x="8951300" y="4497113"/>
            <a:ext cx="2200" cy="523605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CA5BF3EA-AC9A-435F-AAC6-7F31E866AC36}"/>
              </a:ext>
            </a:extLst>
          </p:cNvPr>
          <p:cNvSpPr/>
          <p:nvPr/>
        </p:nvSpPr>
        <p:spPr>
          <a:xfrm>
            <a:off x="7836880" y="5124309"/>
            <a:ext cx="2233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One of the results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07C48BD-0CCC-4AE6-A343-DE520FFBA60E}"/>
              </a:ext>
            </a:extLst>
          </p:cNvPr>
          <p:cNvSpPr/>
          <p:nvPr/>
        </p:nvSpPr>
        <p:spPr>
          <a:xfrm>
            <a:off x="7529891" y="5910911"/>
            <a:ext cx="2443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Lists of experiments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944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/>
        </p:nvSpPr>
        <p:spPr bwMode="gray">
          <a:xfrm>
            <a:off x="3780193" y="749598"/>
            <a:ext cx="38557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ctr" defTabSz="91437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4F4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 indexes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F4F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连接符​​ 14"/>
          <p:cNvCxnSpPr/>
          <p:nvPr/>
        </p:nvCxnSpPr>
        <p:spPr>
          <a:xfrm>
            <a:off x="7529891" y="949653"/>
            <a:ext cx="4077013" cy="0"/>
          </a:xfrm>
          <a:prstGeom prst="line">
            <a:avLst/>
          </a:prstGeom>
          <a:ln w="9525">
            <a:solidFill>
              <a:srgbClr val="4F4F4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​​ 14"/>
          <p:cNvCxnSpPr>
            <a:cxnSpLocks/>
          </p:cNvCxnSpPr>
          <p:nvPr/>
        </p:nvCxnSpPr>
        <p:spPr>
          <a:xfrm>
            <a:off x="482816" y="949653"/>
            <a:ext cx="3403384" cy="0"/>
          </a:xfrm>
          <a:prstGeom prst="line">
            <a:avLst/>
          </a:prstGeom>
          <a:ln w="9525">
            <a:solidFill>
              <a:srgbClr val="4F4F4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D57D43EC-5C50-4BEA-8BBA-171FA5F166F1}"/>
              </a:ext>
            </a:extLst>
          </p:cNvPr>
          <p:cNvSpPr/>
          <p:nvPr/>
        </p:nvSpPr>
        <p:spPr>
          <a:xfrm rot="2700000">
            <a:off x="-9206350" y="9804870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371DF46-826F-154D-82AD-309BBF584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65B8D96-FCFF-4BCC-8FD2-A383B166F603}"/>
              </a:ext>
            </a:extLst>
          </p:cNvPr>
          <p:cNvSpPr txBox="1"/>
          <p:nvPr/>
        </p:nvSpPr>
        <p:spPr>
          <a:xfrm>
            <a:off x="482816" y="2432445"/>
            <a:ext cx="6146584" cy="1993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333333"/>
                </a:solidFill>
                <a:effectLst/>
                <a:latin typeface="-apple-system"/>
              </a:rPr>
              <a:t>True positives (</a:t>
            </a:r>
            <a:r>
              <a:rPr lang="en-US" altLang="zh-CN" sz="1600" b="0" i="0" dirty="0" err="1">
                <a:solidFill>
                  <a:srgbClr val="333333"/>
                </a:solidFill>
                <a:effectLst/>
                <a:latin typeface="-apple-system"/>
              </a:rPr>
              <a:t>tp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-apple-system"/>
              </a:rPr>
              <a:t>): </a:t>
            </a:r>
            <a:r>
              <a:rPr lang="en-US" altLang="zh-CN" sz="1600" b="1" i="0" dirty="0">
                <a:solidFill>
                  <a:srgbClr val="333333"/>
                </a:solidFill>
                <a:effectLst/>
                <a:latin typeface="-apple-system"/>
              </a:rPr>
              <a:t>Positive samples are correctly identified</a:t>
            </a:r>
            <a:endParaRPr lang="zh-CN" altLang="en-US" sz="16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333333"/>
                </a:solidFill>
                <a:effectLst/>
                <a:latin typeface="-apple-system"/>
              </a:rPr>
              <a:t>True negatives (</a:t>
            </a:r>
            <a:r>
              <a:rPr lang="en-US" altLang="zh-CN" sz="1600" b="0" i="0" dirty="0" err="1">
                <a:solidFill>
                  <a:srgbClr val="333333"/>
                </a:solidFill>
                <a:effectLst/>
                <a:latin typeface="-apple-system"/>
              </a:rPr>
              <a:t>tn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-apple-system"/>
              </a:rPr>
              <a:t>): </a:t>
            </a:r>
            <a:r>
              <a:rPr lang="en-US" altLang="zh-CN" sz="1600" b="1" dirty="0">
                <a:solidFill>
                  <a:srgbClr val="333333"/>
                </a:solidFill>
                <a:latin typeface="-apple-system"/>
              </a:rPr>
              <a:t>N</a:t>
            </a:r>
            <a:r>
              <a:rPr lang="en-US" altLang="zh-CN" sz="1600" b="1" i="0" dirty="0">
                <a:solidFill>
                  <a:srgbClr val="333333"/>
                </a:solidFill>
                <a:effectLst/>
                <a:latin typeface="-apple-system"/>
              </a:rPr>
              <a:t>egative samples are correctly identified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333333"/>
                </a:solidFill>
                <a:effectLst/>
                <a:latin typeface="-apple-system"/>
              </a:rPr>
              <a:t>False positives (</a:t>
            </a:r>
            <a:r>
              <a:rPr lang="en-US" altLang="zh-CN" sz="1600" b="0" i="0" dirty="0" err="1">
                <a:solidFill>
                  <a:srgbClr val="333333"/>
                </a:solidFill>
                <a:effectLst/>
                <a:latin typeface="-apple-system"/>
              </a:rPr>
              <a:t>fp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-apple-system"/>
              </a:rPr>
              <a:t>): </a:t>
            </a:r>
            <a:r>
              <a:rPr lang="en-US" altLang="zh-CN" sz="1600" b="1" dirty="0">
                <a:solidFill>
                  <a:srgbClr val="333333"/>
                </a:solidFill>
                <a:latin typeface="-apple-system"/>
              </a:rPr>
              <a:t>P</a:t>
            </a:r>
            <a:r>
              <a:rPr lang="en-US" altLang="zh-CN" sz="1600" b="1" i="0" dirty="0">
                <a:solidFill>
                  <a:srgbClr val="333333"/>
                </a:solidFill>
                <a:effectLst/>
                <a:latin typeface="-apple-system"/>
              </a:rPr>
              <a:t>ositive samples are wrongly identified</a:t>
            </a:r>
            <a:endParaRPr lang="en-US" altLang="zh-CN" sz="1600" dirty="0">
              <a:solidFill>
                <a:srgbClr val="333333"/>
              </a:solidFill>
              <a:latin typeface="-apple-system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333333"/>
                </a:solidFill>
                <a:effectLst/>
                <a:latin typeface="-apple-system"/>
              </a:rPr>
              <a:t>False negatives (</a:t>
            </a:r>
            <a:r>
              <a:rPr lang="en-US" altLang="zh-CN" sz="1600" b="0" i="0" dirty="0" err="1">
                <a:solidFill>
                  <a:srgbClr val="333333"/>
                </a:solidFill>
                <a:effectLst/>
                <a:latin typeface="-apple-system"/>
              </a:rPr>
              <a:t>fn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-apple-system"/>
              </a:rPr>
              <a:t>): </a:t>
            </a:r>
            <a:r>
              <a:rPr lang="en-US" altLang="zh-CN" sz="1600" b="1" dirty="0">
                <a:solidFill>
                  <a:srgbClr val="333333"/>
                </a:solidFill>
                <a:latin typeface="-apple-system"/>
              </a:rPr>
              <a:t>N</a:t>
            </a:r>
            <a:r>
              <a:rPr lang="en-US" altLang="zh-CN" sz="1600" b="1" i="0" dirty="0">
                <a:solidFill>
                  <a:srgbClr val="333333"/>
                </a:solidFill>
                <a:effectLst/>
                <a:latin typeface="-apple-system"/>
              </a:rPr>
              <a:t>egative samples are wrongly identified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A2EAC27-5863-4122-AD63-F6DC19B49F06}"/>
                  </a:ext>
                </a:extLst>
              </p:cNvPr>
              <p:cNvSpPr txBox="1"/>
              <p:nvPr/>
            </p:nvSpPr>
            <p:spPr>
              <a:xfrm>
                <a:off x="4812118" y="2544223"/>
                <a:ext cx="7379882" cy="19895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</a:rPr>
                        <m:t>𝒑𝒓𝒆𝒄𝒊𝒔𝒊𝒐𝒏</m:t>
                      </m:r>
                      <m:r>
                        <a:rPr lang="en-US" altLang="zh-CN" b="1" i="1" smtClean="0"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𝒕𝒑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𝒕𝒑</m:t>
                          </m:r>
                          <m:r>
                            <a:rPr lang="en-US" altLang="zh-CN" b="1" i="1" smtClea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𝒇𝒑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</a:rPr>
                        <m:t>𝒓𝒆𝒄𝒂𝒍𝒍</m:t>
                      </m:r>
                      <m:r>
                        <a:rPr lang="en-US" altLang="zh-CN" b="1" i="1" smtClean="0"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𝒕𝒑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𝒕𝒑</m:t>
                          </m:r>
                          <m:r>
                            <a:rPr lang="en-US" altLang="zh-CN" b="1" i="1" smtClea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𝒇𝒏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altLang="zh-CN" b="1" i="0" smtClean="0"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altLang="zh-CN" b="1" i="1" smtClean="0"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 smtClean="0"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 smtClean="0"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</a:rPr>
                        <m:t>𝒔𝒄𝒐𝒓𝒆</m:t>
                      </m:r>
                      <m:r>
                        <a:rPr lang="en-US" altLang="zh-CN" b="1" i="1" smtClean="0"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f>
                            <m:fPr>
                              <m:ctrlPr>
                                <a:rPr lang="en-US" altLang="zh-CN" b="1" i="1" smtClea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 smtClea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 smtClea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𝒑𝒓𝒆𝒄𝒊𝒔𝒊𝒐𝒏</m:t>
                              </m:r>
                            </m:den>
                          </m:f>
                          <m:r>
                            <a:rPr lang="en-US" altLang="zh-CN" b="1" i="1" smtClea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1" i="1" smtClea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 smtClea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 smtClean="0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𝒓𝒆𝒄𝒂𝒍𝒍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altLang="zh-CN" b="1" dirty="0">
                  <a:solidFill>
                    <a:srgbClr val="333333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A2EAC27-5863-4122-AD63-F6DC19B49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118" y="2544223"/>
                <a:ext cx="7379882" cy="1989584"/>
              </a:xfrm>
              <a:prstGeom prst="rect">
                <a:avLst/>
              </a:prstGeom>
              <a:blipFill>
                <a:blip r:embed="rId3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A8DBD85-3D79-6142-8007-64B295D0EE6F}"/>
                  </a:ext>
                </a:extLst>
              </p:cNvPr>
              <p:cNvSpPr/>
              <p:nvPr/>
            </p:nvSpPr>
            <p:spPr>
              <a:xfrm>
                <a:off x="2638936" y="5234965"/>
                <a:ext cx="61382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rgbClr val="333333"/>
                    </a:solidFill>
                    <a:latin typeface="-apple-system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b="1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𝒔𝒄𝒐𝒓𝒆</m:t>
                    </m:r>
                    <m:r>
                      <a:rPr lang="en-US" altLang="zh-CN" b="1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𝒎𝒂𝒚</m:t>
                    </m:r>
                    <m:r>
                      <a:rPr lang="en-US" altLang="zh-CN" b="1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𝒓𝒆𝒇𝒍𝒆𝒄𝒕</m:t>
                    </m:r>
                    <m:r>
                      <a:rPr lang="en-US" altLang="zh-CN" b="1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𝒕𝒉𝒆</m:t>
                    </m:r>
                    <m:r>
                      <a:rPr lang="en-US" altLang="zh-CN" b="1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𝒆𝒇𝒇𝒆𝒄𝒕𝒊𝒗𝒆𝒏𝒆𝒔𝒔</m:t>
                    </m:r>
                    <m:r>
                      <a:rPr lang="en-US" altLang="zh-CN" b="1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en-US" altLang="zh-CN" b="1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𝒎𝒐𝒅𝒆𝒍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A8DBD85-3D79-6142-8007-64B295D0E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936" y="5234965"/>
                <a:ext cx="613821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4278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/>
        </p:nvSpPr>
        <p:spPr bwMode="gray">
          <a:xfrm>
            <a:off x="3780193" y="893911"/>
            <a:ext cx="38557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ctr" defTabSz="91437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Experimental Result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F4F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连接符​​ 14"/>
          <p:cNvCxnSpPr/>
          <p:nvPr/>
        </p:nvCxnSpPr>
        <p:spPr>
          <a:xfrm>
            <a:off x="7529891" y="1093966"/>
            <a:ext cx="4077013" cy="0"/>
          </a:xfrm>
          <a:prstGeom prst="line">
            <a:avLst/>
          </a:prstGeom>
          <a:ln w="9525">
            <a:solidFill>
              <a:srgbClr val="4F4F4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​​ 14"/>
          <p:cNvCxnSpPr>
            <a:cxnSpLocks/>
          </p:cNvCxnSpPr>
          <p:nvPr/>
        </p:nvCxnSpPr>
        <p:spPr>
          <a:xfrm>
            <a:off x="482816" y="1093966"/>
            <a:ext cx="3403384" cy="0"/>
          </a:xfrm>
          <a:prstGeom prst="line">
            <a:avLst/>
          </a:prstGeom>
          <a:ln w="9525">
            <a:solidFill>
              <a:srgbClr val="4F4F4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D57D43EC-5C50-4BEA-8BBA-171FA5F166F1}"/>
              </a:ext>
            </a:extLst>
          </p:cNvPr>
          <p:cNvSpPr/>
          <p:nvPr/>
        </p:nvSpPr>
        <p:spPr>
          <a:xfrm rot="2700000">
            <a:off x="-9206350" y="9804870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371DF46-826F-154D-82AD-309BBF584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06D424-1F69-4767-920F-E8A3E17DC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947" y="1523611"/>
            <a:ext cx="8206849" cy="4820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800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/>
        </p:nvSpPr>
        <p:spPr bwMode="gray">
          <a:xfrm>
            <a:off x="3780193" y="893911"/>
            <a:ext cx="38557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ctr" defTabSz="91437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Ablation Test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F4F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连接符​​ 14"/>
          <p:cNvCxnSpPr/>
          <p:nvPr/>
        </p:nvCxnSpPr>
        <p:spPr>
          <a:xfrm>
            <a:off x="7529891" y="1093966"/>
            <a:ext cx="4077013" cy="0"/>
          </a:xfrm>
          <a:prstGeom prst="line">
            <a:avLst/>
          </a:prstGeom>
          <a:ln w="9525">
            <a:solidFill>
              <a:srgbClr val="4F4F4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​​ 14"/>
          <p:cNvCxnSpPr>
            <a:cxnSpLocks/>
          </p:cNvCxnSpPr>
          <p:nvPr/>
        </p:nvCxnSpPr>
        <p:spPr>
          <a:xfrm>
            <a:off x="482816" y="1093966"/>
            <a:ext cx="3403384" cy="0"/>
          </a:xfrm>
          <a:prstGeom prst="line">
            <a:avLst/>
          </a:prstGeom>
          <a:ln w="9525">
            <a:solidFill>
              <a:srgbClr val="4F4F4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D57D43EC-5C50-4BEA-8BBA-171FA5F166F1}"/>
              </a:ext>
            </a:extLst>
          </p:cNvPr>
          <p:cNvSpPr/>
          <p:nvPr/>
        </p:nvSpPr>
        <p:spPr>
          <a:xfrm rot="2700000">
            <a:off x="-9206350" y="9804870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371DF46-826F-154D-82AD-309BBF584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C0BBE33-75E8-45B5-A97A-92652002C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831" y="1494076"/>
            <a:ext cx="8554338" cy="5167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4409A81-77F8-2B40-BA25-A48202E16D42}"/>
              </a:ext>
            </a:extLst>
          </p:cNvPr>
          <p:cNvSpPr/>
          <p:nvPr/>
        </p:nvSpPr>
        <p:spPr>
          <a:xfrm>
            <a:off x="9240253" y="2442411"/>
            <a:ext cx="589547" cy="24063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EEE310B-3908-B041-A442-C402419D8EB3}"/>
              </a:ext>
            </a:extLst>
          </p:cNvPr>
          <p:cNvSpPr/>
          <p:nvPr/>
        </p:nvSpPr>
        <p:spPr>
          <a:xfrm>
            <a:off x="9240252" y="2683042"/>
            <a:ext cx="589547" cy="24063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843D84-8878-DC4E-9A77-83BB4D9B9016}"/>
              </a:ext>
            </a:extLst>
          </p:cNvPr>
          <p:cNvSpPr/>
          <p:nvPr/>
        </p:nvSpPr>
        <p:spPr>
          <a:xfrm>
            <a:off x="9240251" y="3188369"/>
            <a:ext cx="589547" cy="24063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674ACA-2C5B-694A-9596-5DDCE8D53661}"/>
              </a:ext>
            </a:extLst>
          </p:cNvPr>
          <p:cNvSpPr/>
          <p:nvPr/>
        </p:nvSpPr>
        <p:spPr>
          <a:xfrm>
            <a:off x="9241603" y="3693696"/>
            <a:ext cx="589547" cy="24063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74C60C5-7439-B24A-97B9-18CE2699D38B}"/>
              </a:ext>
            </a:extLst>
          </p:cNvPr>
          <p:cNvSpPr/>
          <p:nvPr/>
        </p:nvSpPr>
        <p:spPr>
          <a:xfrm>
            <a:off x="9240251" y="4445447"/>
            <a:ext cx="589547" cy="24063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64FA4D3-41E5-7F4B-99B1-0CE91A44AE8D}"/>
              </a:ext>
            </a:extLst>
          </p:cNvPr>
          <p:cNvSpPr/>
          <p:nvPr/>
        </p:nvSpPr>
        <p:spPr>
          <a:xfrm>
            <a:off x="9240251" y="4695507"/>
            <a:ext cx="589547" cy="24063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BF2C542-7197-D943-8378-CF28AC9C1A81}"/>
              </a:ext>
            </a:extLst>
          </p:cNvPr>
          <p:cNvSpPr/>
          <p:nvPr/>
        </p:nvSpPr>
        <p:spPr>
          <a:xfrm>
            <a:off x="9240251" y="5197198"/>
            <a:ext cx="589547" cy="24063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20A96E7-5144-2245-AE89-15257936F371}"/>
              </a:ext>
            </a:extLst>
          </p:cNvPr>
          <p:cNvSpPr/>
          <p:nvPr/>
        </p:nvSpPr>
        <p:spPr>
          <a:xfrm>
            <a:off x="9240250" y="5688364"/>
            <a:ext cx="589547" cy="24063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0350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/>
        </p:nvSpPr>
        <p:spPr bwMode="gray">
          <a:xfrm>
            <a:off x="3780193" y="893911"/>
            <a:ext cx="38557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ctr" defTabSz="91437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Wrong prediction analysis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F4F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连接符​​ 14"/>
          <p:cNvCxnSpPr/>
          <p:nvPr/>
        </p:nvCxnSpPr>
        <p:spPr>
          <a:xfrm>
            <a:off x="7529891" y="1093966"/>
            <a:ext cx="4077013" cy="0"/>
          </a:xfrm>
          <a:prstGeom prst="line">
            <a:avLst/>
          </a:prstGeom>
          <a:ln w="9525">
            <a:solidFill>
              <a:srgbClr val="4F4F4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​​ 14"/>
          <p:cNvCxnSpPr>
            <a:cxnSpLocks/>
          </p:cNvCxnSpPr>
          <p:nvPr/>
        </p:nvCxnSpPr>
        <p:spPr>
          <a:xfrm>
            <a:off x="482816" y="1093966"/>
            <a:ext cx="3403384" cy="0"/>
          </a:xfrm>
          <a:prstGeom prst="line">
            <a:avLst/>
          </a:prstGeom>
          <a:ln w="9525">
            <a:solidFill>
              <a:srgbClr val="4F4F4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D57D43EC-5C50-4BEA-8BBA-171FA5F166F1}"/>
              </a:ext>
            </a:extLst>
          </p:cNvPr>
          <p:cNvSpPr/>
          <p:nvPr/>
        </p:nvSpPr>
        <p:spPr>
          <a:xfrm rot="2700000">
            <a:off x="-9206350" y="9804870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371DF46-826F-154D-82AD-309BBF584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D5B2EFE-8F25-B044-B12F-7A3CB53BEBA2}"/>
              </a:ext>
            </a:extLst>
          </p:cNvPr>
          <p:cNvSpPr/>
          <p:nvPr/>
        </p:nvSpPr>
        <p:spPr>
          <a:xfrm>
            <a:off x="482816" y="3044279"/>
            <a:ext cx="53945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The ambiguous annotation will make our model incorrectly predict.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6B2217-9EBC-EB44-908C-86E03E85BDD0}"/>
              </a:ext>
            </a:extLst>
          </p:cNvPr>
          <p:cNvSpPr txBox="1"/>
          <p:nvPr/>
        </p:nvSpPr>
        <p:spPr>
          <a:xfrm>
            <a:off x="6442357" y="2644169"/>
            <a:ext cx="52668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Word -- “accused”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difficult for even human to judge whether “accused” is a metaphor or literal meaning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思源黑体 Normal"/>
                <a:ea typeface="宋体" panose="02010600030101010101" pitchFamily="2" charset="-122"/>
                <a:cs typeface="+mn-cs"/>
              </a:rPr>
              <a:t>Multiple words (slang)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" altLang="zh-CN" sz="1600" dirty="0">
                <a:solidFill>
                  <a:srgbClr val="1D1D1D"/>
                </a:solidFill>
                <a:latin typeface="思源黑体 Normal"/>
                <a:ea typeface="宋体" panose="02010600030101010101" pitchFamily="2" charset="-122"/>
              </a:rPr>
              <a:t>My brother is the </a:t>
            </a:r>
            <a:r>
              <a:rPr lang="en" altLang="zh-CN" sz="1600" dirty="0">
                <a:solidFill>
                  <a:schemeClr val="accent1">
                    <a:lumMod val="75000"/>
                  </a:schemeClr>
                </a:solidFill>
                <a:latin typeface="思源黑体 Normal"/>
                <a:ea typeface="宋体" panose="02010600030101010101" pitchFamily="2" charset="-122"/>
              </a:rPr>
              <a:t>black sheep </a:t>
            </a:r>
            <a:r>
              <a:rPr lang="en" altLang="zh-CN" sz="1600" dirty="0">
                <a:solidFill>
                  <a:srgbClr val="1D1D1D"/>
                </a:solidFill>
                <a:latin typeface="思源黑体 Normal"/>
                <a:ea typeface="宋体" panose="02010600030101010101" pitchFamily="2" charset="-122"/>
              </a:rPr>
              <a:t>of my family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思源黑体 Normal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2575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6AA0D9C-7CDB-4E42-9050-F9B21482CC11}"/>
              </a:ext>
            </a:extLst>
          </p:cNvPr>
          <p:cNvSpPr/>
          <p:nvPr/>
        </p:nvSpPr>
        <p:spPr>
          <a:xfrm>
            <a:off x="3400326" y="2967335"/>
            <a:ext cx="5391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How should we deal with metaphors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?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46157F57-D47A-AB4B-8234-B0B4C7E55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F8B87DC5-85D6-430E-AC42-A9DD5DCC8329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7CCAE31-9ACE-4386-A04B-BC0421323D59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20" name="直接连接符 68">
              <a:extLst>
                <a:ext uri="{FF2B5EF4-FFF2-40B4-BE49-F238E27FC236}">
                  <a16:creationId xmlns:a16="http://schemas.microsoft.com/office/drawing/2014/main" id="{F3CCF015-315D-42E1-BDBD-E9C42A75B16F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92C497F-17D2-49B9-A6EF-F2BD0EE59A8F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22463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>
            <a:extLst>
              <a:ext uri="{FF2B5EF4-FFF2-40B4-BE49-F238E27FC236}">
                <a16:creationId xmlns:a16="http://schemas.microsoft.com/office/drawing/2014/main" id="{97B77ABB-59AB-49A8-B4C8-D82456D1D0B0}"/>
              </a:ext>
            </a:extLst>
          </p:cNvPr>
          <p:cNvSpPr txBox="1"/>
          <p:nvPr/>
        </p:nvSpPr>
        <p:spPr>
          <a:xfrm>
            <a:off x="8175841" y="-2900390"/>
            <a:ext cx="3380092" cy="10348987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4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EC7D1319-C554-42F1-B19B-4D4B1D3E77E5}"/>
              </a:ext>
            </a:extLst>
          </p:cNvPr>
          <p:cNvSpPr/>
          <p:nvPr/>
        </p:nvSpPr>
        <p:spPr>
          <a:xfrm>
            <a:off x="2997236" y="1453350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67E8E76-B423-46B7-A3B4-5CCF1EBF52E1}"/>
              </a:ext>
            </a:extLst>
          </p:cNvPr>
          <p:cNvSpPr txBox="1"/>
          <p:nvPr/>
        </p:nvSpPr>
        <p:spPr>
          <a:xfrm>
            <a:off x="1194724" y="1359986"/>
            <a:ext cx="1624804" cy="3008516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500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汉仪雅酷黑 85W" panose="020B0904020202020204" pitchFamily="34" charset="-122"/>
              </a:rPr>
              <a:t>04</a:t>
            </a:r>
            <a:endParaRPr kumimoji="0" lang="zh-CN" altLang="en-US" sz="150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50000">
                    <a:srgbClr val="DAA070"/>
                  </a:gs>
                  <a:gs pos="0">
                    <a:srgbClr val="DCB58D"/>
                  </a:gs>
                  <a:gs pos="100000">
                    <a:srgbClr val="E6C3A0"/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gency FB" panose="020B0503020202020204" pitchFamily="34" charset="0"/>
              <a:ea typeface="汉仪雅酷黑 85W" panose="020B0904020202020204" pitchFamily="34" charset="-122"/>
            </a:endParaRPr>
          </a:p>
        </p:txBody>
      </p:sp>
      <p:sp>
        <p:nvSpPr>
          <p:cNvPr id="53" name="TextBox 25">
            <a:extLst>
              <a:ext uri="{FF2B5EF4-FFF2-40B4-BE49-F238E27FC236}">
                <a16:creationId xmlns:a16="http://schemas.microsoft.com/office/drawing/2014/main" id="{CB3EA9DB-E9C5-4526-B4B5-116313548400}"/>
              </a:ext>
            </a:extLst>
          </p:cNvPr>
          <p:cNvSpPr txBox="1"/>
          <p:nvPr/>
        </p:nvSpPr>
        <p:spPr>
          <a:xfrm>
            <a:off x="2915508" y="2176360"/>
            <a:ext cx="5198784" cy="11535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PART Five</a:t>
            </a:r>
            <a:endParaRPr kumimoji="0" lang="fr-FR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sp>
        <p:nvSpPr>
          <p:cNvPr id="54" name="TextBox 25">
            <a:extLst>
              <a:ext uri="{FF2B5EF4-FFF2-40B4-BE49-F238E27FC236}">
                <a16:creationId xmlns:a16="http://schemas.microsoft.com/office/drawing/2014/main" id="{81D6EE4B-1770-4792-AA11-685182F4F474}"/>
              </a:ext>
            </a:extLst>
          </p:cNvPr>
          <p:cNvSpPr txBox="1"/>
          <p:nvPr/>
        </p:nvSpPr>
        <p:spPr>
          <a:xfrm>
            <a:off x="2944907" y="3396636"/>
            <a:ext cx="2166665" cy="524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Conclusion</a:t>
            </a:r>
            <a:endParaRPr kumimoji="0" lang="fr-FR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7AD4753-C80D-42F0-B3A9-1E71BAC2699A}"/>
              </a:ext>
            </a:extLst>
          </p:cNvPr>
          <p:cNvCxnSpPr>
            <a:cxnSpLocks/>
          </p:cNvCxnSpPr>
          <p:nvPr/>
        </p:nvCxnSpPr>
        <p:spPr>
          <a:xfrm>
            <a:off x="2979205" y="3320199"/>
            <a:ext cx="754380" cy="0"/>
          </a:xfrm>
          <a:prstGeom prst="line">
            <a:avLst/>
          </a:prstGeom>
          <a:ln w="19050">
            <a:gradFill>
              <a:gsLst>
                <a:gs pos="0">
                  <a:srgbClr val="DBAD81"/>
                </a:gs>
                <a:gs pos="100000">
                  <a:srgbClr val="DCA577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C7C89434-09B3-45EE-8377-E922DD048276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93AAD21-2D13-4D49-AA08-AD38B9680740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A5CB2EB-4EE7-4129-8D14-25E391FC430E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0E13C4B-A6C2-485D-B100-95AD3AD5900E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270A4AA-9B96-4074-A71C-02E2F6B25B45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DC4F944-FE27-4669-B2B4-53C0AA31379A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F88CF4F-38D0-43C0-835A-EF8868C07647}"/>
              </a:ext>
            </a:extLst>
          </p:cNvPr>
          <p:cNvSpPr>
            <a:spLocks noChangeAspect="1"/>
          </p:cNvSpPr>
          <p:nvPr/>
        </p:nvSpPr>
        <p:spPr>
          <a:xfrm>
            <a:off x="-11230237" y="-5524600"/>
            <a:ext cx="5236650" cy="3335590"/>
          </a:xfrm>
          <a:prstGeom prst="rect">
            <a:avLst/>
          </a:prstGeom>
          <a:blipFill dpi="0" rotWithShape="1">
            <a:blip r:embed="rId3"/>
            <a:srcRect/>
            <a:stretch>
              <a:fillRect t="1" b="-17664"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381000" sx="102000" sy="102000" algn="ctr" rotWithShape="0">
              <a:schemeClr val="tx1">
                <a:lumMod val="90000"/>
                <a:lumOff val="10000"/>
                <a:alpha val="12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16BBA85-53E6-406D-8543-63A81D8EE8B0}"/>
              </a:ext>
            </a:extLst>
          </p:cNvPr>
          <p:cNvSpPr/>
          <p:nvPr/>
        </p:nvSpPr>
        <p:spPr>
          <a:xfrm>
            <a:off x="19630641" y="7777602"/>
            <a:ext cx="4710896" cy="2662177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694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AD4C0E7-B66A-43DE-8BC7-1368106C4E49}"/>
              </a:ext>
            </a:extLst>
          </p:cNvPr>
          <p:cNvSpPr/>
          <p:nvPr/>
        </p:nvSpPr>
        <p:spPr>
          <a:xfrm>
            <a:off x="579757" y="2363706"/>
            <a:ext cx="4710896" cy="2662177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8049CDCC-75E9-4CC2-8E33-9F562E6D3933}"/>
              </a:ext>
            </a:extLst>
          </p:cNvPr>
          <p:cNvSpPr txBox="1"/>
          <p:nvPr/>
        </p:nvSpPr>
        <p:spPr>
          <a:xfrm>
            <a:off x="6246923" y="1848054"/>
            <a:ext cx="4599516" cy="6530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Metaphor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frequently appears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 raising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accuracy of metaphor detection crucial!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218F9E4A-742F-457C-A530-4CAEADADB001}"/>
              </a:ext>
            </a:extLst>
          </p:cNvPr>
          <p:cNvCxnSpPr>
            <a:cxnSpLocks/>
          </p:cNvCxnSpPr>
          <p:nvPr/>
        </p:nvCxnSpPr>
        <p:spPr>
          <a:xfrm>
            <a:off x="6239164" y="1518298"/>
            <a:ext cx="786574" cy="0"/>
          </a:xfrm>
          <a:prstGeom prst="line">
            <a:avLst/>
          </a:prstGeom>
          <a:ln w="38100" cap="rnd">
            <a:gradFill>
              <a:gsLst>
                <a:gs pos="50000">
                  <a:srgbClr val="DAA070"/>
                </a:gs>
                <a:gs pos="96599">
                  <a:srgbClr val="E6C3A0"/>
                </a:gs>
                <a:gs pos="0">
                  <a:srgbClr val="DCB58D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261FA7C4-887E-4C63-94FD-42C0F2D19EC6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591FCB5-BEB1-4DA8-BBF2-0653DB40B750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A3EF9E7-446A-4D9C-AC8B-42B647E13CC4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311AC0F-DBA8-4114-B181-CD3B597ADE25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B12BD58-D5D4-4A08-BE64-1D67ECD672B6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DD1DFD8-EEB8-472A-81A8-C7649FDC5433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5D91D692-F6D9-4A4D-8187-86ACBBF08791}"/>
              </a:ext>
            </a:extLst>
          </p:cNvPr>
          <p:cNvSpPr/>
          <p:nvPr/>
        </p:nvSpPr>
        <p:spPr>
          <a:xfrm>
            <a:off x="4995294" y="12778452"/>
            <a:ext cx="3396646" cy="1980084"/>
          </a:xfrm>
          <a:prstGeom prst="roundRect">
            <a:avLst>
              <a:gd name="adj" fmla="val 13463"/>
            </a:avLst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31" name="leaf_70892">
            <a:extLst>
              <a:ext uri="{FF2B5EF4-FFF2-40B4-BE49-F238E27FC236}">
                <a16:creationId xmlns:a16="http://schemas.microsoft.com/office/drawing/2014/main" id="{432C67FD-DF5A-4926-ACD1-F258691C37ED}"/>
              </a:ext>
            </a:extLst>
          </p:cNvPr>
          <p:cNvSpPr>
            <a:spLocks noChangeAspect="1"/>
          </p:cNvSpPr>
          <p:nvPr/>
        </p:nvSpPr>
        <p:spPr bwMode="auto">
          <a:xfrm rot="7200000">
            <a:off x="5027259" y="12782994"/>
            <a:ext cx="376901" cy="373983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9" h="711">
                <a:moveTo>
                  <a:pt x="595" y="492"/>
                </a:moveTo>
                <a:cubicBezTo>
                  <a:pt x="593" y="498"/>
                  <a:pt x="601" y="502"/>
                  <a:pt x="605" y="498"/>
                </a:cubicBezTo>
                <a:cubicBezTo>
                  <a:pt x="636" y="466"/>
                  <a:pt x="659" y="469"/>
                  <a:pt x="675" y="508"/>
                </a:cubicBezTo>
                <a:cubicBezTo>
                  <a:pt x="706" y="527"/>
                  <a:pt x="711" y="551"/>
                  <a:pt x="690" y="581"/>
                </a:cubicBezTo>
                <a:cubicBezTo>
                  <a:pt x="676" y="608"/>
                  <a:pt x="646" y="625"/>
                  <a:pt x="619" y="632"/>
                </a:cubicBezTo>
                <a:cubicBezTo>
                  <a:pt x="604" y="637"/>
                  <a:pt x="589" y="639"/>
                  <a:pt x="573" y="639"/>
                </a:cubicBezTo>
                <a:cubicBezTo>
                  <a:pt x="572" y="635"/>
                  <a:pt x="570" y="632"/>
                  <a:pt x="565" y="632"/>
                </a:cubicBezTo>
                <a:cubicBezTo>
                  <a:pt x="562" y="632"/>
                  <a:pt x="560" y="632"/>
                  <a:pt x="558" y="632"/>
                </a:cubicBezTo>
                <a:cubicBezTo>
                  <a:pt x="556" y="631"/>
                  <a:pt x="555" y="631"/>
                  <a:pt x="553" y="631"/>
                </a:cubicBezTo>
                <a:cubicBezTo>
                  <a:pt x="464" y="617"/>
                  <a:pt x="469" y="479"/>
                  <a:pt x="440" y="414"/>
                </a:cubicBezTo>
                <a:cubicBezTo>
                  <a:pt x="420" y="368"/>
                  <a:pt x="390" y="327"/>
                  <a:pt x="353" y="293"/>
                </a:cubicBezTo>
                <a:cubicBezTo>
                  <a:pt x="254" y="204"/>
                  <a:pt x="111" y="158"/>
                  <a:pt x="75" y="19"/>
                </a:cubicBezTo>
                <a:cubicBezTo>
                  <a:pt x="76" y="18"/>
                  <a:pt x="76" y="18"/>
                  <a:pt x="76" y="17"/>
                </a:cubicBezTo>
                <a:cubicBezTo>
                  <a:pt x="76" y="14"/>
                  <a:pt x="75" y="12"/>
                  <a:pt x="73" y="11"/>
                </a:cubicBezTo>
                <a:cubicBezTo>
                  <a:pt x="73" y="9"/>
                  <a:pt x="72" y="8"/>
                  <a:pt x="72" y="6"/>
                </a:cubicBezTo>
                <a:cubicBezTo>
                  <a:pt x="71" y="0"/>
                  <a:pt x="62" y="2"/>
                  <a:pt x="62" y="7"/>
                </a:cubicBezTo>
                <a:cubicBezTo>
                  <a:pt x="61" y="14"/>
                  <a:pt x="61" y="20"/>
                  <a:pt x="61" y="27"/>
                </a:cubicBezTo>
                <a:cubicBezTo>
                  <a:pt x="9" y="197"/>
                  <a:pt x="0" y="411"/>
                  <a:pt x="124" y="553"/>
                </a:cubicBezTo>
                <a:cubicBezTo>
                  <a:pt x="224" y="669"/>
                  <a:pt x="393" y="711"/>
                  <a:pt x="536" y="660"/>
                </a:cubicBezTo>
                <a:cubicBezTo>
                  <a:pt x="620" y="669"/>
                  <a:pt x="728" y="641"/>
                  <a:pt x="728" y="539"/>
                </a:cubicBezTo>
                <a:cubicBezTo>
                  <a:pt x="729" y="468"/>
                  <a:pt x="626" y="410"/>
                  <a:pt x="595" y="492"/>
                </a:cubicBezTo>
                <a:close/>
                <a:moveTo>
                  <a:pt x="128" y="526"/>
                </a:moveTo>
                <a:cubicBezTo>
                  <a:pt x="28" y="398"/>
                  <a:pt x="38" y="232"/>
                  <a:pt x="64" y="80"/>
                </a:cubicBezTo>
                <a:cubicBezTo>
                  <a:pt x="68" y="119"/>
                  <a:pt x="77" y="157"/>
                  <a:pt x="89" y="194"/>
                </a:cubicBezTo>
                <a:cubicBezTo>
                  <a:pt x="80" y="190"/>
                  <a:pt x="71" y="185"/>
                  <a:pt x="63" y="179"/>
                </a:cubicBezTo>
                <a:cubicBezTo>
                  <a:pt x="60" y="178"/>
                  <a:pt x="57" y="182"/>
                  <a:pt x="59" y="184"/>
                </a:cubicBezTo>
                <a:cubicBezTo>
                  <a:pt x="69" y="194"/>
                  <a:pt x="81" y="202"/>
                  <a:pt x="93" y="208"/>
                </a:cubicBezTo>
                <a:cubicBezTo>
                  <a:pt x="101" y="232"/>
                  <a:pt x="111" y="255"/>
                  <a:pt x="122" y="278"/>
                </a:cubicBezTo>
                <a:cubicBezTo>
                  <a:pt x="106" y="272"/>
                  <a:pt x="91" y="264"/>
                  <a:pt x="76" y="255"/>
                </a:cubicBezTo>
                <a:cubicBezTo>
                  <a:pt x="71" y="251"/>
                  <a:pt x="66" y="259"/>
                  <a:pt x="71" y="263"/>
                </a:cubicBezTo>
                <a:cubicBezTo>
                  <a:pt x="89" y="276"/>
                  <a:pt x="109" y="287"/>
                  <a:pt x="130" y="294"/>
                </a:cubicBezTo>
                <a:cubicBezTo>
                  <a:pt x="144" y="323"/>
                  <a:pt x="160" y="350"/>
                  <a:pt x="177" y="377"/>
                </a:cubicBezTo>
                <a:cubicBezTo>
                  <a:pt x="169" y="375"/>
                  <a:pt x="161" y="372"/>
                  <a:pt x="154" y="369"/>
                </a:cubicBezTo>
                <a:cubicBezTo>
                  <a:pt x="143" y="363"/>
                  <a:pt x="134" y="356"/>
                  <a:pt x="123" y="351"/>
                </a:cubicBezTo>
                <a:cubicBezTo>
                  <a:pt x="121" y="350"/>
                  <a:pt x="119" y="353"/>
                  <a:pt x="120" y="355"/>
                </a:cubicBezTo>
                <a:cubicBezTo>
                  <a:pt x="133" y="377"/>
                  <a:pt x="163" y="389"/>
                  <a:pt x="188" y="393"/>
                </a:cubicBezTo>
                <a:cubicBezTo>
                  <a:pt x="191" y="399"/>
                  <a:pt x="195" y="404"/>
                  <a:pt x="199" y="410"/>
                </a:cubicBezTo>
                <a:cubicBezTo>
                  <a:pt x="215" y="432"/>
                  <a:pt x="232" y="455"/>
                  <a:pt x="251" y="477"/>
                </a:cubicBezTo>
                <a:cubicBezTo>
                  <a:pt x="226" y="470"/>
                  <a:pt x="202" y="461"/>
                  <a:pt x="178" y="451"/>
                </a:cubicBezTo>
                <a:cubicBezTo>
                  <a:pt x="173" y="450"/>
                  <a:pt x="171" y="456"/>
                  <a:pt x="175" y="458"/>
                </a:cubicBezTo>
                <a:cubicBezTo>
                  <a:pt x="202" y="476"/>
                  <a:pt x="235" y="488"/>
                  <a:pt x="267" y="496"/>
                </a:cubicBezTo>
                <a:cubicBezTo>
                  <a:pt x="286" y="519"/>
                  <a:pt x="307" y="541"/>
                  <a:pt x="330" y="560"/>
                </a:cubicBezTo>
                <a:cubicBezTo>
                  <a:pt x="306" y="560"/>
                  <a:pt x="282" y="556"/>
                  <a:pt x="259" y="550"/>
                </a:cubicBezTo>
                <a:cubicBezTo>
                  <a:pt x="253" y="548"/>
                  <a:pt x="251" y="557"/>
                  <a:pt x="257" y="559"/>
                </a:cubicBezTo>
                <a:cubicBezTo>
                  <a:pt x="286" y="571"/>
                  <a:pt x="315" y="575"/>
                  <a:pt x="346" y="574"/>
                </a:cubicBezTo>
                <a:cubicBezTo>
                  <a:pt x="368" y="592"/>
                  <a:pt x="392" y="608"/>
                  <a:pt x="417" y="621"/>
                </a:cubicBezTo>
                <a:cubicBezTo>
                  <a:pt x="397" y="622"/>
                  <a:pt x="377" y="622"/>
                  <a:pt x="356" y="619"/>
                </a:cubicBezTo>
                <a:cubicBezTo>
                  <a:pt x="352" y="619"/>
                  <a:pt x="351" y="626"/>
                  <a:pt x="355" y="627"/>
                </a:cubicBezTo>
                <a:cubicBezTo>
                  <a:pt x="384" y="637"/>
                  <a:pt x="416" y="639"/>
                  <a:pt x="446" y="635"/>
                </a:cubicBezTo>
                <a:cubicBezTo>
                  <a:pt x="459" y="641"/>
                  <a:pt x="473" y="646"/>
                  <a:pt x="487" y="650"/>
                </a:cubicBezTo>
                <a:cubicBezTo>
                  <a:pt x="355" y="677"/>
                  <a:pt x="214" y="635"/>
                  <a:pt x="128" y="526"/>
                </a:cubicBezTo>
                <a:close/>
                <a:moveTo>
                  <a:pt x="477" y="625"/>
                </a:moveTo>
                <a:cubicBezTo>
                  <a:pt x="470" y="623"/>
                  <a:pt x="463" y="620"/>
                  <a:pt x="456" y="618"/>
                </a:cubicBezTo>
                <a:cubicBezTo>
                  <a:pt x="428" y="598"/>
                  <a:pt x="417" y="567"/>
                  <a:pt x="411" y="535"/>
                </a:cubicBezTo>
                <a:cubicBezTo>
                  <a:pt x="410" y="528"/>
                  <a:pt x="402" y="531"/>
                  <a:pt x="401" y="536"/>
                </a:cubicBezTo>
                <a:cubicBezTo>
                  <a:pt x="398" y="560"/>
                  <a:pt x="406" y="582"/>
                  <a:pt x="419" y="601"/>
                </a:cubicBezTo>
                <a:cubicBezTo>
                  <a:pt x="398" y="590"/>
                  <a:pt x="379" y="578"/>
                  <a:pt x="361" y="564"/>
                </a:cubicBezTo>
                <a:cubicBezTo>
                  <a:pt x="361" y="563"/>
                  <a:pt x="360" y="562"/>
                  <a:pt x="360" y="562"/>
                </a:cubicBezTo>
                <a:cubicBezTo>
                  <a:pt x="336" y="536"/>
                  <a:pt x="327" y="504"/>
                  <a:pt x="327" y="469"/>
                </a:cubicBezTo>
                <a:cubicBezTo>
                  <a:pt x="327" y="463"/>
                  <a:pt x="317" y="461"/>
                  <a:pt x="316" y="468"/>
                </a:cubicBezTo>
                <a:cubicBezTo>
                  <a:pt x="312" y="491"/>
                  <a:pt x="316" y="514"/>
                  <a:pt x="325" y="534"/>
                </a:cubicBezTo>
                <a:cubicBezTo>
                  <a:pt x="310" y="520"/>
                  <a:pt x="295" y="505"/>
                  <a:pt x="281" y="489"/>
                </a:cubicBezTo>
                <a:cubicBezTo>
                  <a:pt x="281" y="489"/>
                  <a:pt x="281" y="488"/>
                  <a:pt x="280" y="488"/>
                </a:cubicBezTo>
                <a:cubicBezTo>
                  <a:pt x="261" y="453"/>
                  <a:pt x="258" y="419"/>
                  <a:pt x="262" y="380"/>
                </a:cubicBezTo>
                <a:cubicBezTo>
                  <a:pt x="262" y="375"/>
                  <a:pt x="254" y="374"/>
                  <a:pt x="253" y="379"/>
                </a:cubicBezTo>
                <a:cubicBezTo>
                  <a:pt x="244" y="405"/>
                  <a:pt x="245" y="432"/>
                  <a:pt x="253" y="458"/>
                </a:cubicBezTo>
                <a:cubicBezTo>
                  <a:pt x="235" y="436"/>
                  <a:pt x="218" y="414"/>
                  <a:pt x="202" y="392"/>
                </a:cubicBezTo>
                <a:cubicBezTo>
                  <a:pt x="203" y="390"/>
                  <a:pt x="204" y="389"/>
                  <a:pt x="203" y="386"/>
                </a:cubicBezTo>
                <a:cubicBezTo>
                  <a:pt x="191" y="353"/>
                  <a:pt x="193" y="322"/>
                  <a:pt x="201" y="288"/>
                </a:cubicBezTo>
                <a:cubicBezTo>
                  <a:pt x="202" y="284"/>
                  <a:pt x="195" y="280"/>
                  <a:pt x="192" y="285"/>
                </a:cubicBezTo>
                <a:cubicBezTo>
                  <a:pt x="179" y="309"/>
                  <a:pt x="177" y="337"/>
                  <a:pt x="182" y="363"/>
                </a:cubicBezTo>
                <a:cubicBezTo>
                  <a:pt x="168" y="340"/>
                  <a:pt x="154" y="317"/>
                  <a:pt x="141" y="293"/>
                </a:cubicBezTo>
                <a:cubicBezTo>
                  <a:pt x="142" y="291"/>
                  <a:pt x="142" y="290"/>
                  <a:pt x="142" y="288"/>
                </a:cubicBezTo>
                <a:cubicBezTo>
                  <a:pt x="133" y="267"/>
                  <a:pt x="134" y="248"/>
                  <a:pt x="139" y="226"/>
                </a:cubicBezTo>
                <a:cubicBezTo>
                  <a:pt x="141" y="221"/>
                  <a:pt x="133" y="217"/>
                  <a:pt x="130" y="222"/>
                </a:cubicBezTo>
                <a:cubicBezTo>
                  <a:pt x="125" y="232"/>
                  <a:pt x="123" y="243"/>
                  <a:pt x="122" y="254"/>
                </a:cubicBezTo>
                <a:cubicBezTo>
                  <a:pt x="117" y="243"/>
                  <a:pt x="113" y="232"/>
                  <a:pt x="108" y="220"/>
                </a:cubicBezTo>
                <a:cubicBezTo>
                  <a:pt x="107" y="217"/>
                  <a:pt x="106" y="215"/>
                  <a:pt x="105" y="212"/>
                </a:cubicBezTo>
                <a:cubicBezTo>
                  <a:pt x="108" y="211"/>
                  <a:pt x="111" y="208"/>
                  <a:pt x="109" y="205"/>
                </a:cubicBezTo>
                <a:cubicBezTo>
                  <a:pt x="100" y="188"/>
                  <a:pt x="107" y="175"/>
                  <a:pt x="116" y="161"/>
                </a:cubicBezTo>
                <a:cubicBezTo>
                  <a:pt x="119" y="157"/>
                  <a:pt x="114" y="154"/>
                  <a:pt x="110" y="155"/>
                </a:cubicBezTo>
                <a:cubicBezTo>
                  <a:pt x="101" y="160"/>
                  <a:pt x="96" y="168"/>
                  <a:pt x="94" y="178"/>
                </a:cubicBezTo>
                <a:cubicBezTo>
                  <a:pt x="86" y="151"/>
                  <a:pt x="80" y="123"/>
                  <a:pt x="76" y="94"/>
                </a:cubicBezTo>
                <a:cubicBezTo>
                  <a:pt x="75" y="89"/>
                  <a:pt x="72" y="68"/>
                  <a:pt x="69" y="52"/>
                </a:cubicBezTo>
                <a:cubicBezTo>
                  <a:pt x="69" y="51"/>
                  <a:pt x="70" y="50"/>
                  <a:pt x="70" y="50"/>
                </a:cubicBezTo>
                <a:cubicBezTo>
                  <a:pt x="97" y="184"/>
                  <a:pt x="291" y="242"/>
                  <a:pt x="371" y="334"/>
                </a:cubicBezTo>
                <a:cubicBezTo>
                  <a:pt x="435" y="408"/>
                  <a:pt x="433" y="489"/>
                  <a:pt x="467" y="574"/>
                </a:cubicBezTo>
                <a:cubicBezTo>
                  <a:pt x="478" y="600"/>
                  <a:pt x="494" y="622"/>
                  <a:pt x="516" y="635"/>
                </a:cubicBezTo>
                <a:cubicBezTo>
                  <a:pt x="502" y="632"/>
                  <a:pt x="489" y="629"/>
                  <a:pt x="477" y="625"/>
                </a:cubicBezTo>
                <a:close/>
              </a:path>
            </a:pathLst>
          </a:custGeom>
          <a:gradFill>
            <a:gsLst>
              <a:gs pos="0">
                <a:srgbClr val="DCB58D"/>
              </a:gs>
              <a:gs pos="50000">
                <a:srgbClr val="DAA070"/>
              </a:gs>
              <a:gs pos="100000">
                <a:srgbClr val="DAA070"/>
              </a:gs>
            </a:gsLst>
            <a:lin ang="0" scaled="0"/>
          </a:gradFill>
          <a:ln>
            <a:noFill/>
          </a:ln>
        </p:spPr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2FD10D41-0488-4359-BA83-4AE5933408C2}"/>
              </a:ext>
            </a:extLst>
          </p:cNvPr>
          <p:cNvSpPr/>
          <p:nvPr/>
        </p:nvSpPr>
        <p:spPr>
          <a:xfrm>
            <a:off x="4995294" y="10802030"/>
            <a:ext cx="3396646" cy="1980084"/>
          </a:xfrm>
          <a:prstGeom prst="roundRect">
            <a:avLst>
              <a:gd name="adj" fmla="val 13463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94CA54D-E665-4917-8CF4-5974F3C10635}"/>
              </a:ext>
            </a:extLst>
          </p:cNvPr>
          <p:cNvSpPr txBox="1"/>
          <p:nvPr/>
        </p:nvSpPr>
        <p:spPr>
          <a:xfrm>
            <a:off x="5429329" y="13002670"/>
            <a:ext cx="2528577" cy="311624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50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0" scaled="0"/>
                </a:gra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重要标题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50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0" scaled="0"/>
                </a:gra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two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55000">
                    <a:srgbClr val="DAA070"/>
                  </a:gs>
                  <a:gs pos="0">
                    <a:srgbClr val="DCB58D"/>
                  </a:gs>
                  <a:gs pos="100000">
                    <a:srgbClr val="E6C3A0"/>
                  </a:gs>
                </a:gsLst>
                <a:lin ang="0" scaled="0"/>
              </a:gra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881349E9-51B9-4838-B60B-6FE7B3ED331A}"/>
              </a:ext>
            </a:extLst>
          </p:cNvPr>
          <p:cNvSpPr txBox="1"/>
          <p:nvPr/>
        </p:nvSpPr>
        <p:spPr>
          <a:xfrm>
            <a:off x="5290653" y="13619780"/>
            <a:ext cx="2973351" cy="77296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rPr>
              <a:t>consectetuer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rPr>
              <a:t>. Maecenas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ABA468C3-4A94-408E-831A-A2DC9C196001}"/>
              </a:ext>
            </a:extLst>
          </p:cNvPr>
          <p:cNvCxnSpPr>
            <a:cxnSpLocks/>
          </p:cNvCxnSpPr>
          <p:nvPr/>
        </p:nvCxnSpPr>
        <p:spPr>
          <a:xfrm>
            <a:off x="6500418" y="13490187"/>
            <a:ext cx="386398" cy="0"/>
          </a:xfrm>
          <a:prstGeom prst="line">
            <a:avLst/>
          </a:prstGeom>
          <a:ln w="38100" cap="rnd">
            <a:gradFill>
              <a:gsLst>
                <a:gs pos="50000">
                  <a:srgbClr val="DAA070"/>
                </a:gs>
                <a:gs pos="96599">
                  <a:srgbClr val="E6C3A0"/>
                </a:gs>
                <a:gs pos="0">
                  <a:srgbClr val="DCB58D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B5746C2-7C4E-46CA-9E18-D09AB1ED42E5}"/>
              </a:ext>
            </a:extLst>
          </p:cNvPr>
          <p:cNvCxnSpPr/>
          <p:nvPr/>
        </p:nvCxnSpPr>
        <p:spPr>
          <a:xfrm>
            <a:off x="5215709" y="12778452"/>
            <a:ext cx="2960769" cy="0"/>
          </a:xfrm>
          <a:prstGeom prst="line">
            <a:avLst/>
          </a:prstGeom>
          <a:ln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The Ultimate Guide to Using Metaphors in Presentations and Speeches -  SlideModel">
            <a:extLst>
              <a:ext uri="{FF2B5EF4-FFF2-40B4-BE49-F238E27FC236}">
                <a16:creationId xmlns:a16="http://schemas.microsoft.com/office/drawing/2014/main" id="{A1CBE358-5CD0-49BC-A196-034347DF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78" y="2174586"/>
            <a:ext cx="4599516" cy="250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24">
            <a:extLst>
              <a:ext uri="{FF2B5EF4-FFF2-40B4-BE49-F238E27FC236}">
                <a16:creationId xmlns:a16="http://schemas.microsoft.com/office/drawing/2014/main" id="{D46616D2-24A7-4DFB-8983-96C7DF1C3F0E}"/>
              </a:ext>
            </a:extLst>
          </p:cNvPr>
          <p:cNvSpPr txBox="1"/>
          <p:nvPr/>
        </p:nvSpPr>
        <p:spPr>
          <a:xfrm>
            <a:off x="6239164" y="2830873"/>
            <a:ext cx="4583997" cy="247510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To enable a model to understand metaphor,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knowledge information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is paramount for processing.</a:t>
            </a:r>
          </a:p>
          <a:p>
            <a:pPr marL="0" marR="0" lvl="0" indent="0" algn="l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Our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experiment shows knowledge enriching would raise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at least 6% in F1 score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on VUA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verbs.</a:t>
            </a:r>
          </a:p>
          <a:p>
            <a:pPr defTabSz="914400">
              <a:lnSpc>
                <a:spcPct val="123000"/>
              </a:lnSpc>
              <a:defRPr/>
            </a:pPr>
            <a:r>
              <a:rPr lang="en-US" altLang="zh-CN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raise </a:t>
            </a:r>
            <a:r>
              <a:rPr lang="en-US" altLang="zh-CN" sz="1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 least 7% in F1 score </a:t>
            </a:r>
            <a:r>
              <a:rPr lang="en-US" altLang="zh-CN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 MOH-X.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54024A7-82DF-4AFA-8DBA-4EAF99FA1A1D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D584561-CD22-4811-9061-08F5461011C6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Conclusion</a:t>
              </a:r>
            </a:p>
          </p:txBody>
        </p:sp>
        <p:cxnSp>
          <p:nvCxnSpPr>
            <p:cNvPr id="51" name="直接连接符 68">
              <a:extLst>
                <a:ext uri="{FF2B5EF4-FFF2-40B4-BE49-F238E27FC236}">
                  <a16:creationId xmlns:a16="http://schemas.microsoft.com/office/drawing/2014/main" id="{C20BD32C-90C4-4EBE-99C1-4F5ADE5C20E1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AEA66A4D-9E3A-4651-8530-C98716B3E2CA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5506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AD4C0E7-B66A-43DE-8BC7-1368106C4E49}"/>
              </a:ext>
            </a:extLst>
          </p:cNvPr>
          <p:cNvSpPr/>
          <p:nvPr/>
        </p:nvSpPr>
        <p:spPr>
          <a:xfrm>
            <a:off x="579757" y="2363706"/>
            <a:ext cx="4710896" cy="2662177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218F9E4A-742F-457C-A530-4CAEADADB001}"/>
              </a:ext>
            </a:extLst>
          </p:cNvPr>
          <p:cNvCxnSpPr>
            <a:cxnSpLocks/>
          </p:cNvCxnSpPr>
          <p:nvPr/>
        </p:nvCxnSpPr>
        <p:spPr>
          <a:xfrm>
            <a:off x="6263227" y="2257333"/>
            <a:ext cx="786574" cy="0"/>
          </a:xfrm>
          <a:prstGeom prst="line">
            <a:avLst/>
          </a:prstGeom>
          <a:ln w="38100" cap="rnd">
            <a:gradFill>
              <a:gsLst>
                <a:gs pos="50000">
                  <a:srgbClr val="DAA070"/>
                </a:gs>
                <a:gs pos="96599">
                  <a:srgbClr val="E6C3A0"/>
                </a:gs>
                <a:gs pos="0">
                  <a:srgbClr val="DCB58D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261FA7C4-887E-4C63-94FD-42C0F2D19EC6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591FCB5-BEB1-4DA8-BBF2-0653DB40B750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A3EF9E7-446A-4D9C-AC8B-42B647E13CC4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311AC0F-DBA8-4114-B181-CD3B597ADE25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B12BD58-D5D4-4A08-BE64-1D67ECD672B6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DD1DFD8-EEB8-472A-81A8-C7649FDC5433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5D91D692-F6D9-4A4D-8187-86ACBBF08791}"/>
              </a:ext>
            </a:extLst>
          </p:cNvPr>
          <p:cNvSpPr/>
          <p:nvPr/>
        </p:nvSpPr>
        <p:spPr>
          <a:xfrm>
            <a:off x="4995294" y="12778452"/>
            <a:ext cx="3396646" cy="1980084"/>
          </a:xfrm>
          <a:prstGeom prst="roundRect">
            <a:avLst>
              <a:gd name="adj" fmla="val 13463"/>
            </a:avLst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31" name="leaf_70892">
            <a:extLst>
              <a:ext uri="{FF2B5EF4-FFF2-40B4-BE49-F238E27FC236}">
                <a16:creationId xmlns:a16="http://schemas.microsoft.com/office/drawing/2014/main" id="{432C67FD-DF5A-4926-ACD1-F258691C37ED}"/>
              </a:ext>
            </a:extLst>
          </p:cNvPr>
          <p:cNvSpPr>
            <a:spLocks noChangeAspect="1"/>
          </p:cNvSpPr>
          <p:nvPr/>
        </p:nvSpPr>
        <p:spPr bwMode="auto">
          <a:xfrm rot="7200000">
            <a:off x="5027259" y="12782994"/>
            <a:ext cx="376901" cy="373983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9" h="711">
                <a:moveTo>
                  <a:pt x="595" y="492"/>
                </a:moveTo>
                <a:cubicBezTo>
                  <a:pt x="593" y="498"/>
                  <a:pt x="601" y="502"/>
                  <a:pt x="605" y="498"/>
                </a:cubicBezTo>
                <a:cubicBezTo>
                  <a:pt x="636" y="466"/>
                  <a:pt x="659" y="469"/>
                  <a:pt x="675" y="508"/>
                </a:cubicBezTo>
                <a:cubicBezTo>
                  <a:pt x="706" y="527"/>
                  <a:pt x="711" y="551"/>
                  <a:pt x="690" y="581"/>
                </a:cubicBezTo>
                <a:cubicBezTo>
                  <a:pt x="676" y="608"/>
                  <a:pt x="646" y="625"/>
                  <a:pt x="619" y="632"/>
                </a:cubicBezTo>
                <a:cubicBezTo>
                  <a:pt x="604" y="637"/>
                  <a:pt x="589" y="639"/>
                  <a:pt x="573" y="639"/>
                </a:cubicBezTo>
                <a:cubicBezTo>
                  <a:pt x="572" y="635"/>
                  <a:pt x="570" y="632"/>
                  <a:pt x="565" y="632"/>
                </a:cubicBezTo>
                <a:cubicBezTo>
                  <a:pt x="562" y="632"/>
                  <a:pt x="560" y="632"/>
                  <a:pt x="558" y="632"/>
                </a:cubicBezTo>
                <a:cubicBezTo>
                  <a:pt x="556" y="631"/>
                  <a:pt x="555" y="631"/>
                  <a:pt x="553" y="631"/>
                </a:cubicBezTo>
                <a:cubicBezTo>
                  <a:pt x="464" y="617"/>
                  <a:pt x="469" y="479"/>
                  <a:pt x="440" y="414"/>
                </a:cubicBezTo>
                <a:cubicBezTo>
                  <a:pt x="420" y="368"/>
                  <a:pt x="390" y="327"/>
                  <a:pt x="353" y="293"/>
                </a:cubicBezTo>
                <a:cubicBezTo>
                  <a:pt x="254" y="204"/>
                  <a:pt x="111" y="158"/>
                  <a:pt x="75" y="19"/>
                </a:cubicBezTo>
                <a:cubicBezTo>
                  <a:pt x="76" y="18"/>
                  <a:pt x="76" y="18"/>
                  <a:pt x="76" y="17"/>
                </a:cubicBezTo>
                <a:cubicBezTo>
                  <a:pt x="76" y="14"/>
                  <a:pt x="75" y="12"/>
                  <a:pt x="73" y="11"/>
                </a:cubicBezTo>
                <a:cubicBezTo>
                  <a:pt x="73" y="9"/>
                  <a:pt x="72" y="8"/>
                  <a:pt x="72" y="6"/>
                </a:cubicBezTo>
                <a:cubicBezTo>
                  <a:pt x="71" y="0"/>
                  <a:pt x="62" y="2"/>
                  <a:pt x="62" y="7"/>
                </a:cubicBezTo>
                <a:cubicBezTo>
                  <a:pt x="61" y="14"/>
                  <a:pt x="61" y="20"/>
                  <a:pt x="61" y="27"/>
                </a:cubicBezTo>
                <a:cubicBezTo>
                  <a:pt x="9" y="197"/>
                  <a:pt x="0" y="411"/>
                  <a:pt x="124" y="553"/>
                </a:cubicBezTo>
                <a:cubicBezTo>
                  <a:pt x="224" y="669"/>
                  <a:pt x="393" y="711"/>
                  <a:pt x="536" y="660"/>
                </a:cubicBezTo>
                <a:cubicBezTo>
                  <a:pt x="620" y="669"/>
                  <a:pt x="728" y="641"/>
                  <a:pt x="728" y="539"/>
                </a:cubicBezTo>
                <a:cubicBezTo>
                  <a:pt x="729" y="468"/>
                  <a:pt x="626" y="410"/>
                  <a:pt x="595" y="492"/>
                </a:cubicBezTo>
                <a:close/>
                <a:moveTo>
                  <a:pt x="128" y="526"/>
                </a:moveTo>
                <a:cubicBezTo>
                  <a:pt x="28" y="398"/>
                  <a:pt x="38" y="232"/>
                  <a:pt x="64" y="80"/>
                </a:cubicBezTo>
                <a:cubicBezTo>
                  <a:pt x="68" y="119"/>
                  <a:pt x="77" y="157"/>
                  <a:pt x="89" y="194"/>
                </a:cubicBezTo>
                <a:cubicBezTo>
                  <a:pt x="80" y="190"/>
                  <a:pt x="71" y="185"/>
                  <a:pt x="63" y="179"/>
                </a:cubicBezTo>
                <a:cubicBezTo>
                  <a:pt x="60" y="178"/>
                  <a:pt x="57" y="182"/>
                  <a:pt x="59" y="184"/>
                </a:cubicBezTo>
                <a:cubicBezTo>
                  <a:pt x="69" y="194"/>
                  <a:pt x="81" y="202"/>
                  <a:pt x="93" y="208"/>
                </a:cubicBezTo>
                <a:cubicBezTo>
                  <a:pt x="101" y="232"/>
                  <a:pt x="111" y="255"/>
                  <a:pt x="122" y="278"/>
                </a:cubicBezTo>
                <a:cubicBezTo>
                  <a:pt x="106" y="272"/>
                  <a:pt x="91" y="264"/>
                  <a:pt x="76" y="255"/>
                </a:cubicBezTo>
                <a:cubicBezTo>
                  <a:pt x="71" y="251"/>
                  <a:pt x="66" y="259"/>
                  <a:pt x="71" y="263"/>
                </a:cubicBezTo>
                <a:cubicBezTo>
                  <a:pt x="89" y="276"/>
                  <a:pt x="109" y="287"/>
                  <a:pt x="130" y="294"/>
                </a:cubicBezTo>
                <a:cubicBezTo>
                  <a:pt x="144" y="323"/>
                  <a:pt x="160" y="350"/>
                  <a:pt x="177" y="377"/>
                </a:cubicBezTo>
                <a:cubicBezTo>
                  <a:pt x="169" y="375"/>
                  <a:pt x="161" y="372"/>
                  <a:pt x="154" y="369"/>
                </a:cubicBezTo>
                <a:cubicBezTo>
                  <a:pt x="143" y="363"/>
                  <a:pt x="134" y="356"/>
                  <a:pt x="123" y="351"/>
                </a:cubicBezTo>
                <a:cubicBezTo>
                  <a:pt x="121" y="350"/>
                  <a:pt x="119" y="353"/>
                  <a:pt x="120" y="355"/>
                </a:cubicBezTo>
                <a:cubicBezTo>
                  <a:pt x="133" y="377"/>
                  <a:pt x="163" y="389"/>
                  <a:pt x="188" y="393"/>
                </a:cubicBezTo>
                <a:cubicBezTo>
                  <a:pt x="191" y="399"/>
                  <a:pt x="195" y="404"/>
                  <a:pt x="199" y="410"/>
                </a:cubicBezTo>
                <a:cubicBezTo>
                  <a:pt x="215" y="432"/>
                  <a:pt x="232" y="455"/>
                  <a:pt x="251" y="477"/>
                </a:cubicBezTo>
                <a:cubicBezTo>
                  <a:pt x="226" y="470"/>
                  <a:pt x="202" y="461"/>
                  <a:pt x="178" y="451"/>
                </a:cubicBezTo>
                <a:cubicBezTo>
                  <a:pt x="173" y="450"/>
                  <a:pt x="171" y="456"/>
                  <a:pt x="175" y="458"/>
                </a:cubicBezTo>
                <a:cubicBezTo>
                  <a:pt x="202" y="476"/>
                  <a:pt x="235" y="488"/>
                  <a:pt x="267" y="496"/>
                </a:cubicBezTo>
                <a:cubicBezTo>
                  <a:pt x="286" y="519"/>
                  <a:pt x="307" y="541"/>
                  <a:pt x="330" y="560"/>
                </a:cubicBezTo>
                <a:cubicBezTo>
                  <a:pt x="306" y="560"/>
                  <a:pt x="282" y="556"/>
                  <a:pt x="259" y="550"/>
                </a:cubicBezTo>
                <a:cubicBezTo>
                  <a:pt x="253" y="548"/>
                  <a:pt x="251" y="557"/>
                  <a:pt x="257" y="559"/>
                </a:cubicBezTo>
                <a:cubicBezTo>
                  <a:pt x="286" y="571"/>
                  <a:pt x="315" y="575"/>
                  <a:pt x="346" y="574"/>
                </a:cubicBezTo>
                <a:cubicBezTo>
                  <a:pt x="368" y="592"/>
                  <a:pt x="392" y="608"/>
                  <a:pt x="417" y="621"/>
                </a:cubicBezTo>
                <a:cubicBezTo>
                  <a:pt x="397" y="622"/>
                  <a:pt x="377" y="622"/>
                  <a:pt x="356" y="619"/>
                </a:cubicBezTo>
                <a:cubicBezTo>
                  <a:pt x="352" y="619"/>
                  <a:pt x="351" y="626"/>
                  <a:pt x="355" y="627"/>
                </a:cubicBezTo>
                <a:cubicBezTo>
                  <a:pt x="384" y="637"/>
                  <a:pt x="416" y="639"/>
                  <a:pt x="446" y="635"/>
                </a:cubicBezTo>
                <a:cubicBezTo>
                  <a:pt x="459" y="641"/>
                  <a:pt x="473" y="646"/>
                  <a:pt x="487" y="650"/>
                </a:cubicBezTo>
                <a:cubicBezTo>
                  <a:pt x="355" y="677"/>
                  <a:pt x="214" y="635"/>
                  <a:pt x="128" y="526"/>
                </a:cubicBezTo>
                <a:close/>
                <a:moveTo>
                  <a:pt x="477" y="625"/>
                </a:moveTo>
                <a:cubicBezTo>
                  <a:pt x="470" y="623"/>
                  <a:pt x="463" y="620"/>
                  <a:pt x="456" y="618"/>
                </a:cubicBezTo>
                <a:cubicBezTo>
                  <a:pt x="428" y="598"/>
                  <a:pt x="417" y="567"/>
                  <a:pt x="411" y="535"/>
                </a:cubicBezTo>
                <a:cubicBezTo>
                  <a:pt x="410" y="528"/>
                  <a:pt x="402" y="531"/>
                  <a:pt x="401" y="536"/>
                </a:cubicBezTo>
                <a:cubicBezTo>
                  <a:pt x="398" y="560"/>
                  <a:pt x="406" y="582"/>
                  <a:pt x="419" y="601"/>
                </a:cubicBezTo>
                <a:cubicBezTo>
                  <a:pt x="398" y="590"/>
                  <a:pt x="379" y="578"/>
                  <a:pt x="361" y="564"/>
                </a:cubicBezTo>
                <a:cubicBezTo>
                  <a:pt x="361" y="563"/>
                  <a:pt x="360" y="562"/>
                  <a:pt x="360" y="562"/>
                </a:cubicBezTo>
                <a:cubicBezTo>
                  <a:pt x="336" y="536"/>
                  <a:pt x="327" y="504"/>
                  <a:pt x="327" y="469"/>
                </a:cubicBezTo>
                <a:cubicBezTo>
                  <a:pt x="327" y="463"/>
                  <a:pt x="317" y="461"/>
                  <a:pt x="316" y="468"/>
                </a:cubicBezTo>
                <a:cubicBezTo>
                  <a:pt x="312" y="491"/>
                  <a:pt x="316" y="514"/>
                  <a:pt x="325" y="534"/>
                </a:cubicBezTo>
                <a:cubicBezTo>
                  <a:pt x="310" y="520"/>
                  <a:pt x="295" y="505"/>
                  <a:pt x="281" y="489"/>
                </a:cubicBezTo>
                <a:cubicBezTo>
                  <a:pt x="281" y="489"/>
                  <a:pt x="281" y="488"/>
                  <a:pt x="280" y="488"/>
                </a:cubicBezTo>
                <a:cubicBezTo>
                  <a:pt x="261" y="453"/>
                  <a:pt x="258" y="419"/>
                  <a:pt x="262" y="380"/>
                </a:cubicBezTo>
                <a:cubicBezTo>
                  <a:pt x="262" y="375"/>
                  <a:pt x="254" y="374"/>
                  <a:pt x="253" y="379"/>
                </a:cubicBezTo>
                <a:cubicBezTo>
                  <a:pt x="244" y="405"/>
                  <a:pt x="245" y="432"/>
                  <a:pt x="253" y="458"/>
                </a:cubicBezTo>
                <a:cubicBezTo>
                  <a:pt x="235" y="436"/>
                  <a:pt x="218" y="414"/>
                  <a:pt x="202" y="392"/>
                </a:cubicBezTo>
                <a:cubicBezTo>
                  <a:pt x="203" y="390"/>
                  <a:pt x="204" y="389"/>
                  <a:pt x="203" y="386"/>
                </a:cubicBezTo>
                <a:cubicBezTo>
                  <a:pt x="191" y="353"/>
                  <a:pt x="193" y="322"/>
                  <a:pt x="201" y="288"/>
                </a:cubicBezTo>
                <a:cubicBezTo>
                  <a:pt x="202" y="284"/>
                  <a:pt x="195" y="280"/>
                  <a:pt x="192" y="285"/>
                </a:cubicBezTo>
                <a:cubicBezTo>
                  <a:pt x="179" y="309"/>
                  <a:pt x="177" y="337"/>
                  <a:pt x="182" y="363"/>
                </a:cubicBezTo>
                <a:cubicBezTo>
                  <a:pt x="168" y="340"/>
                  <a:pt x="154" y="317"/>
                  <a:pt x="141" y="293"/>
                </a:cubicBezTo>
                <a:cubicBezTo>
                  <a:pt x="142" y="291"/>
                  <a:pt x="142" y="290"/>
                  <a:pt x="142" y="288"/>
                </a:cubicBezTo>
                <a:cubicBezTo>
                  <a:pt x="133" y="267"/>
                  <a:pt x="134" y="248"/>
                  <a:pt x="139" y="226"/>
                </a:cubicBezTo>
                <a:cubicBezTo>
                  <a:pt x="141" y="221"/>
                  <a:pt x="133" y="217"/>
                  <a:pt x="130" y="222"/>
                </a:cubicBezTo>
                <a:cubicBezTo>
                  <a:pt x="125" y="232"/>
                  <a:pt x="123" y="243"/>
                  <a:pt x="122" y="254"/>
                </a:cubicBezTo>
                <a:cubicBezTo>
                  <a:pt x="117" y="243"/>
                  <a:pt x="113" y="232"/>
                  <a:pt x="108" y="220"/>
                </a:cubicBezTo>
                <a:cubicBezTo>
                  <a:pt x="107" y="217"/>
                  <a:pt x="106" y="215"/>
                  <a:pt x="105" y="212"/>
                </a:cubicBezTo>
                <a:cubicBezTo>
                  <a:pt x="108" y="211"/>
                  <a:pt x="111" y="208"/>
                  <a:pt x="109" y="205"/>
                </a:cubicBezTo>
                <a:cubicBezTo>
                  <a:pt x="100" y="188"/>
                  <a:pt x="107" y="175"/>
                  <a:pt x="116" y="161"/>
                </a:cubicBezTo>
                <a:cubicBezTo>
                  <a:pt x="119" y="157"/>
                  <a:pt x="114" y="154"/>
                  <a:pt x="110" y="155"/>
                </a:cubicBezTo>
                <a:cubicBezTo>
                  <a:pt x="101" y="160"/>
                  <a:pt x="96" y="168"/>
                  <a:pt x="94" y="178"/>
                </a:cubicBezTo>
                <a:cubicBezTo>
                  <a:pt x="86" y="151"/>
                  <a:pt x="80" y="123"/>
                  <a:pt x="76" y="94"/>
                </a:cubicBezTo>
                <a:cubicBezTo>
                  <a:pt x="75" y="89"/>
                  <a:pt x="72" y="68"/>
                  <a:pt x="69" y="52"/>
                </a:cubicBezTo>
                <a:cubicBezTo>
                  <a:pt x="69" y="51"/>
                  <a:pt x="70" y="50"/>
                  <a:pt x="70" y="50"/>
                </a:cubicBezTo>
                <a:cubicBezTo>
                  <a:pt x="97" y="184"/>
                  <a:pt x="291" y="242"/>
                  <a:pt x="371" y="334"/>
                </a:cubicBezTo>
                <a:cubicBezTo>
                  <a:pt x="435" y="408"/>
                  <a:pt x="433" y="489"/>
                  <a:pt x="467" y="574"/>
                </a:cubicBezTo>
                <a:cubicBezTo>
                  <a:pt x="478" y="600"/>
                  <a:pt x="494" y="622"/>
                  <a:pt x="516" y="635"/>
                </a:cubicBezTo>
                <a:cubicBezTo>
                  <a:pt x="502" y="632"/>
                  <a:pt x="489" y="629"/>
                  <a:pt x="477" y="625"/>
                </a:cubicBezTo>
                <a:close/>
              </a:path>
            </a:pathLst>
          </a:custGeom>
          <a:gradFill>
            <a:gsLst>
              <a:gs pos="0">
                <a:srgbClr val="DCB58D"/>
              </a:gs>
              <a:gs pos="50000">
                <a:srgbClr val="DAA070"/>
              </a:gs>
              <a:gs pos="100000">
                <a:srgbClr val="DAA070"/>
              </a:gs>
            </a:gsLst>
            <a:lin ang="0" scaled="0"/>
          </a:gradFill>
          <a:ln>
            <a:noFill/>
          </a:ln>
        </p:spPr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2FD10D41-0488-4359-BA83-4AE5933408C2}"/>
              </a:ext>
            </a:extLst>
          </p:cNvPr>
          <p:cNvSpPr/>
          <p:nvPr/>
        </p:nvSpPr>
        <p:spPr>
          <a:xfrm>
            <a:off x="4995294" y="10802030"/>
            <a:ext cx="3396646" cy="1980084"/>
          </a:xfrm>
          <a:prstGeom prst="roundRect">
            <a:avLst>
              <a:gd name="adj" fmla="val 13463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94CA54D-E665-4917-8CF4-5974F3C10635}"/>
              </a:ext>
            </a:extLst>
          </p:cNvPr>
          <p:cNvSpPr txBox="1"/>
          <p:nvPr/>
        </p:nvSpPr>
        <p:spPr>
          <a:xfrm>
            <a:off x="5429329" y="13002670"/>
            <a:ext cx="2528577" cy="311624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50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0" scaled="0"/>
                </a:gra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重要标题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50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0" scaled="0"/>
                </a:gra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two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55000">
                    <a:srgbClr val="DAA070"/>
                  </a:gs>
                  <a:gs pos="0">
                    <a:srgbClr val="DCB58D"/>
                  </a:gs>
                  <a:gs pos="100000">
                    <a:srgbClr val="E6C3A0"/>
                  </a:gs>
                </a:gsLst>
                <a:lin ang="0" scaled="0"/>
              </a:gra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881349E9-51B9-4838-B60B-6FE7B3ED331A}"/>
              </a:ext>
            </a:extLst>
          </p:cNvPr>
          <p:cNvSpPr txBox="1"/>
          <p:nvPr/>
        </p:nvSpPr>
        <p:spPr>
          <a:xfrm>
            <a:off x="5290653" y="13619780"/>
            <a:ext cx="2973351" cy="77296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rPr>
              <a:t>consectetuer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rPr>
              <a:t>. Maecenas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ABA468C3-4A94-408E-831A-A2DC9C196001}"/>
              </a:ext>
            </a:extLst>
          </p:cNvPr>
          <p:cNvCxnSpPr>
            <a:cxnSpLocks/>
          </p:cNvCxnSpPr>
          <p:nvPr/>
        </p:nvCxnSpPr>
        <p:spPr>
          <a:xfrm>
            <a:off x="6500418" y="13490187"/>
            <a:ext cx="386398" cy="0"/>
          </a:xfrm>
          <a:prstGeom prst="line">
            <a:avLst/>
          </a:prstGeom>
          <a:ln w="38100" cap="rnd">
            <a:gradFill>
              <a:gsLst>
                <a:gs pos="50000">
                  <a:srgbClr val="DAA070"/>
                </a:gs>
                <a:gs pos="96599">
                  <a:srgbClr val="E6C3A0"/>
                </a:gs>
                <a:gs pos="0">
                  <a:srgbClr val="DCB58D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B5746C2-7C4E-46CA-9E18-D09AB1ED42E5}"/>
              </a:ext>
            </a:extLst>
          </p:cNvPr>
          <p:cNvCxnSpPr/>
          <p:nvPr/>
        </p:nvCxnSpPr>
        <p:spPr>
          <a:xfrm>
            <a:off x="5215709" y="12778452"/>
            <a:ext cx="2960769" cy="0"/>
          </a:xfrm>
          <a:prstGeom prst="line">
            <a:avLst/>
          </a:prstGeom>
          <a:ln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The Ultimate Guide to Using Metaphors in Presentations and Speeches -  SlideModel">
            <a:extLst>
              <a:ext uri="{FF2B5EF4-FFF2-40B4-BE49-F238E27FC236}">
                <a16:creationId xmlns:a16="http://schemas.microsoft.com/office/drawing/2014/main" id="{A1CBE358-5CD0-49BC-A196-034347DF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78" y="2174586"/>
            <a:ext cx="4599516" cy="250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24">
            <a:extLst>
              <a:ext uri="{FF2B5EF4-FFF2-40B4-BE49-F238E27FC236}">
                <a16:creationId xmlns:a16="http://schemas.microsoft.com/office/drawing/2014/main" id="{027B97BA-E797-48E1-98E5-B0854CCE3525}"/>
              </a:ext>
            </a:extLst>
          </p:cNvPr>
          <p:cNvSpPr txBox="1"/>
          <p:nvPr/>
        </p:nvSpPr>
        <p:spPr>
          <a:xfrm>
            <a:off x="6263227" y="2477890"/>
            <a:ext cx="4599516" cy="24338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Future:</a:t>
            </a:r>
          </a:p>
          <a:p>
            <a:pPr marL="0" marR="0" lvl="0" indent="0" algn="l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Ensemble</a:t>
            </a:r>
          </a:p>
          <a:p>
            <a:pPr marL="0" marR="0" lvl="0" indent="0" algn="l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Require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modern linguistic theories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for further understanding of model.</a:t>
            </a:r>
          </a:p>
          <a:p>
            <a:pPr marL="0" marR="0" lvl="0" indent="0" algn="l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dirty="0">
              <a:solidFill>
                <a:srgbClr val="1C1D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Solve</a:t>
            </a:r>
            <a:r>
              <a:rPr lang="zh-CN" altLang="en-US" sz="1600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1600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multiword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expression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  <a:r>
              <a:rPr lang="en-US" altLang="zh-CN" sz="1600" dirty="0">
                <a:solidFill>
                  <a:srgbClr val="1C1D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54024A7-82DF-4AFA-8DBA-4EAF99FA1A1D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D584561-CD22-4811-9061-08F5461011C6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Conclusion</a:t>
              </a:r>
            </a:p>
          </p:txBody>
        </p:sp>
        <p:cxnSp>
          <p:nvCxnSpPr>
            <p:cNvPr id="51" name="直接连接符 68">
              <a:extLst>
                <a:ext uri="{FF2B5EF4-FFF2-40B4-BE49-F238E27FC236}">
                  <a16:creationId xmlns:a16="http://schemas.microsoft.com/office/drawing/2014/main" id="{C20BD32C-90C4-4EBE-99C1-4F5ADE5C20E1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AEA66A4D-9E3A-4651-8530-C98716B3E2CA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37229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1418"/>
            </a:gs>
            <a:gs pos="100000">
              <a:srgbClr val="131418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093AF280-0F17-4A7B-8CC6-18F928FD1F76}"/>
              </a:ext>
            </a:extLst>
          </p:cNvPr>
          <p:cNvSpPr/>
          <p:nvPr/>
        </p:nvSpPr>
        <p:spPr>
          <a:xfrm>
            <a:off x="2098431" y="1493884"/>
            <a:ext cx="14354289" cy="7648234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12032EF-5C19-4F48-A9C7-A2F3BEA7A307}"/>
              </a:ext>
            </a:extLst>
          </p:cNvPr>
          <p:cNvSpPr txBox="1"/>
          <p:nvPr/>
        </p:nvSpPr>
        <p:spPr>
          <a:xfrm>
            <a:off x="2098431" y="1707215"/>
            <a:ext cx="7995137" cy="1999009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500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汉仪雅酷黑 75W" panose="020B0804020202020204" pitchFamily="34" charset="-122"/>
                <a:ea typeface="汉仪雅酷黑 75W" panose="020B0804020202020204" pitchFamily="34" charset="-122"/>
                <a:cs typeface="+mn-cs"/>
              </a:rPr>
              <a:t>THANK YOU</a:t>
            </a:r>
            <a:endParaRPr kumimoji="0" lang="zh-CN" altLang="en-US" sz="9600" b="0" i="0" u="none" strike="noStrike" kern="1200" cap="none" spc="600" normalizeH="0" baseline="0" noProof="0" dirty="0">
              <a:ln>
                <a:noFill/>
              </a:ln>
              <a:gradFill>
                <a:gsLst>
                  <a:gs pos="50000">
                    <a:srgbClr val="DAA070"/>
                  </a:gs>
                  <a:gs pos="0">
                    <a:srgbClr val="DCB58D"/>
                  </a:gs>
                  <a:gs pos="100000">
                    <a:srgbClr val="E6C3A0"/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汉仪雅酷黑 75W" panose="020B0804020202020204" pitchFamily="34" charset="-122"/>
              <a:ea typeface="汉仪雅酷黑 75W" panose="020B0804020202020204" pitchFamily="34" charset="-122"/>
              <a:cs typeface="+mn-cs"/>
            </a:endParaRPr>
          </a:p>
        </p:txBody>
      </p:sp>
      <p:pic>
        <p:nvPicPr>
          <p:cNvPr id="30" name="图片 29" descr="图片包含 游戏机, 雨, 伞&#10;&#10;描述已自动生成">
            <a:extLst>
              <a:ext uri="{FF2B5EF4-FFF2-40B4-BE49-F238E27FC236}">
                <a16:creationId xmlns:a16="http://schemas.microsoft.com/office/drawing/2014/main" id="{60E7C468-6B04-4564-937B-7632686F9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06453">
            <a:off x="620623" y="3438337"/>
            <a:ext cx="10950750" cy="606894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10B0A0E8-A882-4CA5-A644-FF4D56A4ED59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BD19960-BC19-458E-B659-084EEAA4DABB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3B4B786-A5A9-4F40-9EF1-EFC10BBFB006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13B5E6F-B896-4DA5-84C8-FCFD1049FC63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46B4059-3584-4F2B-948C-EB9929E90457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CFE9417-22F2-47DF-B29E-6671F444F0A0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33" name="图表 32">
            <a:extLst>
              <a:ext uri="{FF2B5EF4-FFF2-40B4-BE49-F238E27FC236}">
                <a16:creationId xmlns:a16="http://schemas.microsoft.com/office/drawing/2014/main" id="{7098440A-1D75-4C4F-A9CB-BE225B9AD0CD}"/>
              </a:ext>
            </a:extLst>
          </p:cNvPr>
          <p:cNvGraphicFramePr/>
          <p:nvPr/>
        </p:nvGraphicFramePr>
        <p:xfrm>
          <a:off x="2469830" y="11490717"/>
          <a:ext cx="2200914" cy="2778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4" name="图表 33">
            <a:extLst>
              <a:ext uri="{FF2B5EF4-FFF2-40B4-BE49-F238E27FC236}">
                <a16:creationId xmlns:a16="http://schemas.microsoft.com/office/drawing/2014/main" id="{7D178323-4C2E-493F-8898-CC9CE02E120F}"/>
              </a:ext>
            </a:extLst>
          </p:cNvPr>
          <p:cNvGraphicFramePr/>
          <p:nvPr/>
        </p:nvGraphicFramePr>
        <p:xfrm>
          <a:off x="15697314" y="-5223375"/>
          <a:ext cx="2200914" cy="2778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" name="TextBox 25">
            <a:extLst>
              <a:ext uri="{FF2B5EF4-FFF2-40B4-BE49-F238E27FC236}">
                <a16:creationId xmlns:a16="http://schemas.microsoft.com/office/drawing/2014/main" id="{563F5C3D-8B47-478D-BFFA-26E793DC7562}"/>
              </a:ext>
            </a:extLst>
          </p:cNvPr>
          <p:cNvSpPr txBox="1"/>
          <p:nvPr/>
        </p:nvSpPr>
        <p:spPr>
          <a:xfrm>
            <a:off x="15861185" y="-4192573"/>
            <a:ext cx="1873172" cy="6636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50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%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sp>
        <p:nvSpPr>
          <p:cNvPr id="42" name="TextBox 24">
            <a:extLst>
              <a:ext uri="{FF2B5EF4-FFF2-40B4-BE49-F238E27FC236}">
                <a16:creationId xmlns:a16="http://schemas.microsoft.com/office/drawing/2014/main" id="{5555CD91-02F7-42E6-BEFD-02BB934AB836}"/>
              </a:ext>
            </a:extLst>
          </p:cNvPr>
          <p:cNvSpPr txBox="1"/>
          <p:nvPr/>
        </p:nvSpPr>
        <p:spPr>
          <a:xfrm>
            <a:off x="15791400" y="-2457415"/>
            <a:ext cx="2012742" cy="77296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rPr>
              <a:t>Lorem ipsum dolor sit amet, consectetuer adipiscing elit. Maecenas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EF2B806-980B-4461-B904-5CF1F5637E8B}"/>
              </a:ext>
            </a:extLst>
          </p:cNvPr>
          <p:cNvSpPr txBox="1"/>
          <p:nvPr/>
        </p:nvSpPr>
        <p:spPr>
          <a:xfrm>
            <a:off x="2524228" y="3931513"/>
            <a:ext cx="7725387" cy="244362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>
                <a:solidFill>
                  <a:srgbClr val="F0D4B3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Zhanming</a:t>
            </a:r>
            <a:r>
              <a:rPr lang="en-US" altLang="zh-CN" sz="1200" dirty="0">
                <a:solidFill>
                  <a:srgbClr val="F0D4B3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 Tian, </a:t>
            </a:r>
            <a:r>
              <a:rPr lang="en-US" altLang="zh-CN" sz="1200" dirty="0" err="1">
                <a:solidFill>
                  <a:srgbClr val="F0D4B3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Qizheng</a:t>
            </a:r>
            <a:r>
              <a:rPr lang="en-US" altLang="zh-CN" sz="1200" dirty="0">
                <a:solidFill>
                  <a:srgbClr val="F0D4B3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 Wang and </a:t>
            </a:r>
            <a:r>
              <a:rPr lang="en-US" altLang="zh-CN" sz="1200" dirty="0" err="1">
                <a:solidFill>
                  <a:srgbClr val="F0D4B3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Zihao</a:t>
            </a:r>
            <a:r>
              <a:rPr lang="en-US" altLang="zh-CN" sz="1200" dirty="0">
                <a:solidFill>
                  <a:srgbClr val="F0D4B3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 Huang </a:t>
            </a:r>
            <a:endParaRPr kumimoji="0" lang="zh-CN" altLang="en-US" sz="1200" b="0" i="0" u="none" strike="noStrike" kern="1200" cap="none" normalizeH="0" baseline="0" noProof="0" dirty="0">
              <a:ln>
                <a:noFill/>
              </a:ln>
              <a:solidFill>
                <a:srgbClr val="F0D4B3"/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5185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1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3AA4EDE-3BFA-7B45-A608-F17C764BEFC8}"/>
              </a:ext>
            </a:extLst>
          </p:cNvPr>
          <p:cNvSpPr/>
          <p:nvPr/>
        </p:nvSpPr>
        <p:spPr>
          <a:xfrm flipV="1">
            <a:off x="9684889" y="6464238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568F043-8270-AF4B-A3A9-AC2A9F8E962C}"/>
              </a:ext>
            </a:extLst>
          </p:cNvPr>
          <p:cNvSpPr txBox="1"/>
          <p:nvPr/>
        </p:nvSpPr>
        <p:spPr>
          <a:xfrm rot="16200000">
            <a:off x="11027337" y="56305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2020/12/3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F9DC347A-BB8A-D24C-88CA-17B9F7D55EF6}"/>
              </a:ext>
            </a:extLst>
          </p:cNvPr>
          <p:cNvSpPr/>
          <p:nvPr/>
        </p:nvSpPr>
        <p:spPr>
          <a:xfrm>
            <a:off x="3110276" y="2778535"/>
            <a:ext cx="1492370" cy="750499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/>
                <a:cs typeface="+mn-cs"/>
              </a:rPr>
              <a:t>Metaphor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/>
                <a:cs typeface="+mn-cs"/>
              </a:rPr>
              <a:t>detection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8C0A755C-3DDD-204E-8415-D67A31224757}"/>
              </a:ext>
            </a:extLst>
          </p:cNvPr>
          <p:cNvCxnSpPr>
            <a:cxnSpLocks/>
          </p:cNvCxnSpPr>
          <p:nvPr/>
        </p:nvCxnSpPr>
        <p:spPr>
          <a:xfrm flipV="1">
            <a:off x="2514235" y="3141447"/>
            <a:ext cx="491706" cy="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8C03FAF3-D323-EF4F-980E-E40CC36D8028}"/>
              </a:ext>
            </a:extLst>
          </p:cNvPr>
          <p:cNvSpPr/>
          <p:nvPr/>
        </p:nvSpPr>
        <p:spPr>
          <a:xfrm>
            <a:off x="564439" y="2932973"/>
            <a:ext cx="1808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Sequence Input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FE33E200-63AF-0F46-A575-EA0EF0D78C2A}"/>
              </a:ext>
            </a:extLst>
          </p:cNvPr>
          <p:cNvCxnSpPr>
            <a:cxnSpLocks/>
          </p:cNvCxnSpPr>
          <p:nvPr/>
        </p:nvCxnSpPr>
        <p:spPr>
          <a:xfrm flipV="1">
            <a:off x="4808846" y="3184586"/>
            <a:ext cx="2133437" cy="536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83B79281-F31D-8D40-9BCD-29BE32E0AA1F}"/>
              </a:ext>
            </a:extLst>
          </p:cNvPr>
          <p:cNvCxnSpPr>
            <a:cxnSpLocks/>
          </p:cNvCxnSpPr>
          <p:nvPr/>
        </p:nvCxnSpPr>
        <p:spPr>
          <a:xfrm>
            <a:off x="4377793" y="3692349"/>
            <a:ext cx="608275" cy="65102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35AF04BA-E063-BD44-89A7-64E2F27B0DCA}"/>
              </a:ext>
            </a:extLst>
          </p:cNvPr>
          <p:cNvSpPr/>
          <p:nvPr/>
        </p:nvSpPr>
        <p:spPr>
          <a:xfrm>
            <a:off x="5112224" y="4207036"/>
            <a:ext cx="1492370" cy="750499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/>
                <a:cs typeface="+mn-cs"/>
              </a:rPr>
              <a:t>Metaphor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/>
                <a:cs typeface="+mn-cs"/>
              </a:rPr>
              <a:t>interpretation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B5782BF2-444F-4948-9842-979E00B67EFB}"/>
              </a:ext>
            </a:extLst>
          </p:cNvPr>
          <p:cNvSpPr/>
          <p:nvPr/>
        </p:nvSpPr>
        <p:spPr>
          <a:xfrm>
            <a:off x="7148483" y="2778533"/>
            <a:ext cx="1492370" cy="750499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Normal"/>
                <a:cs typeface="+mn-cs"/>
              </a:rPr>
              <a:t>Machine translation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19DC2451-3D18-3945-9397-F50D62D667EC}"/>
              </a:ext>
            </a:extLst>
          </p:cNvPr>
          <p:cNvCxnSpPr>
            <a:cxnSpLocks/>
          </p:cNvCxnSpPr>
          <p:nvPr/>
        </p:nvCxnSpPr>
        <p:spPr>
          <a:xfrm flipV="1">
            <a:off x="6800239" y="3692349"/>
            <a:ext cx="696487" cy="65102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098CBAE-4FFA-5643-8FE3-53B8C47163F2}"/>
              </a:ext>
            </a:extLst>
          </p:cNvPr>
          <p:cNvCxnSpPr>
            <a:cxnSpLocks/>
          </p:cNvCxnSpPr>
          <p:nvPr/>
        </p:nvCxnSpPr>
        <p:spPr>
          <a:xfrm flipV="1">
            <a:off x="8781625" y="3160752"/>
            <a:ext cx="633565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DBB81EE-4E05-F443-BE89-C97C6C525402}"/>
              </a:ext>
            </a:extLst>
          </p:cNvPr>
          <p:cNvSpPr/>
          <p:nvPr/>
        </p:nvSpPr>
        <p:spPr>
          <a:xfrm>
            <a:off x="9488120" y="2951910"/>
            <a:ext cx="2015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Sequence Output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3BC9F88-E361-48BB-8E78-B2C5817C1735}"/>
              </a:ext>
            </a:extLst>
          </p:cNvPr>
          <p:cNvSpPr/>
          <p:nvPr/>
        </p:nvSpPr>
        <p:spPr>
          <a:xfrm>
            <a:off x="5581872" y="2742447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No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DAA9A6F-6AC7-4011-A982-94E76DE3CFB5}"/>
              </a:ext>
            </a:extLst>
          </p:cNvPr>
          <p:cNvSpPr/>
          <p:nvPr/>
        </p:nvSpPr>
        <p:spPr>
          <a:xfrm>
            <a:off x="4123396" y="3974042"/>
            <a:ext cx="508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Yes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思源黑体 Normal"/>
              <a:cs typeface="+mn-cs"/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FF67CCC5-4F4A-6742-A28E-3EB51D6A1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55" y="111628"/>
            <a:ext cx="1813333" cy="5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0130E013-9F9C-4804-A2A5-CACC222F17D6}"/>
              </a:ext>
            </a:extLst>
          </p:cNvPr>
          <p:cNvGrpSpPr/>
          <p:nvPr/>
        </p:nvGrpSpPr>
        <p:grpSpPr>
          <a:xfrm>
            <a:off x="320267" y="193467"/>
            <a:ext cx="4091054" cy="689561"/>
            <a:chOff x="570247" y="172569"/>
            <a:chExt cx="4091054" cy="689561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AA66304-BDC1-475B-A609-DB5626B653C5}"/>
                </a:ext>
              </a:extLst>
            </p:cNvPr>
            <p:cNvSpPr txBox="1"/>
            <p:nvPr/>
          </p:nvSpPr>
          <p:spPr>
            <a:xfrm>
              <a:off x="570247" y="172569"/>
              <a:ext cx="3649294" cy="389017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40" name="直接连接符 68">
              <a:extLst>
                <a:ext uri="{FF2B5EF4-FFF2-40B4-BE49-F238E27FC236}">
                  <a16:creationId xmlns:a16="http://schemas.microsoft.com/office/drawing/2014/main" id="{15828ED4-808E-40FC-8C4D-C20298B8666E}"/>
                </a:ext>
              </a:extLst>
            </p:cNvPr>
            <p:cNvCxnSpPr>
              <a:cxnSpLocks/>
            </p:cNvCxnSpPr>
            <p:nvPr/>
          </p:nvCxnSpPr>
          <p:spPr>
            <a:xfrm>
              <a:off x="590386" y="614587"/>
              <a:ext cx="4070915" cy="0"/>
            </a:xfrm>
            <a:prstGeom prst="line">
              <a:avLst/>
            </a:prstGeom>
            <a:ln w="12700" cap="rnd">
              <a:gradFill flip="none" rotWithShape="1">
                <a:gsLst>
                  <a:gs pos="71000">
                    <a:srgbClr val="DAA070">
                      <a:alpha val="58000"/>
                    </a:srgbClr>
                  </a:gs>
                  <a:gs pos="27000">
                    <a:srgbClr val="DCB58D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F35EE6E-1116-4ADF-876F-BB72D0532A2D}"/>
                </a:ext>
              </a:extLst>
            </p:cNvPr>
            <p:cNvSpPr txBox="1"/>
            <p:nvPr/>
          </p:nvSpPr>
          <p:spPr>
            <a:xfrm>
              <a:off x="570247" y="667590"/>
              <a:ext cx="4091054" cy="194540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>
                      <a:lumMod val="10000"/>
                    </a:srgbClr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rPr>
                <a:t>Knowledge based Token-level Metaphor Detection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80482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4924;#110578;#82595;#32559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4924;#110578;#82595;#32559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4924;#110578;#82595;#32559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4924;#110578;#82595;#32559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4924;#110578;#82595;#32559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  <p:tag name="ISLIDE.PICTURE" val="#225833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  <p:tag name="ISLIDE.PICTURE" val="#225833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heme/theme1.xml><?xml version="1.0" encoding="utf-8"?>
<a:theme xmlns:a="http://schemas.openxmlformats.org/drawingml/2006/main" name="2_Office Theme">
  <a:themeElements>
    <a:clrScheme name="Personnalisé 30">
      <a:dk1>
        <a:srgbClr val="1D1D1D"/>
      </a:dk1>
      <a:lt1>
        <a:sysClr val="window" lastClr="FFFFFF"/>
      </a:lt1>
      <a:dk2>
        <a:srgbClr val="111111"/>
      </a:dk2>
      <a:lt2>
        <a:srgbClr val="F8F8F8"/>
      </a:lt2>
      <a:accent1>
        <a:srgbClr val="F44336"/>
      </a:accent1>
      <a:accent2>
        <a:srgbClr val="9C27B0"/>
      </a:accent2>
      <a:accent3>
        <a:srgbClr val="3F51B5"/>
      </a:accent3>
      <a:accent4>
        <a:srgbClr val="03A9F4"/>
      </a:accent4>
      <a:accent5>
        <a:srgbClr val="009688"/>
      </a:accent5>
      <a:accent6>
        <a:srgbClr val="8BC34A"/>
      </a:accent6>
      <a:hlink>
        <a:srgbClr val="F44336"/>
      </a:hlink>
      <a:folHlink>
        <a:srgbClr val="3F51B5"/>
      </a:folHlink>
    </a:clrScheme>
    <a:fontScheme name="思源黑体">
      <a:majorFont>
        <a:latin typeface="思源黑体 Heavy"/>
        <a:ea typeface="思源黑体 Medium"/>
        <a:cs typeface=""/>
      </a:majorFont>
      <a:minorFont>
        <a:latin typeface="思源黑体 Normal"/>
        <a:ea typeface="思源黑体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bIns="0" rtlCol="0" anchor="t">
        <a:spAutoFit/>
      </a:bodyPr>
      <a:lstStyle>
        <a:defPPr algn="l">
          <a:lnSpc>
            <a:spcPct val="15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3210</TotalTime>
  <Words>3054</Words>
  <Application>Microsoft Office PowerPoint</Application>
  <PresentationFormat>宽屏</PresentationFormat>
  <Paragraphs>723</Paragraphs>
  <Slides>83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83</vt:i4>
      </vt:variant>
    </vt:vector>
  </HeadingPairs>
  <TitlesOfParts>
    <vt:vector size="106" baseType="lpstr">
      <vt:lpstr>-apple-system</vt:lpstr>
      <vt:lpstr>Hiragino Sans GB W3</vt:lpstr>
      <vt:lpstr>Microsoft YaHei Light</vt:lpstr>
      <vt:lpstr>NimbusRomNo9L-Regu</vt:lpstr>
      <vt:lpstr>Prism</vt:lpstr>
      <vt:lpstr>等线</vt:lpstr>
      <vt:lpstr>汉仪雅酷黑 45W</vt:lpstr>
      <vt:lpstr>汉仪雅酷黑 75W</vt:lpstr>
      <vt:lpstr>汉仪雅酷黑 85W</vt:lpstr>
      <vt:lpstr>思源黑体 Normal</vt:lpstr>
      <vt:lpstr>腾讯体</vt:lpstr>
      <vt:lpstr>微软雅黑</vt:lpstr>
      <vt:lpstr>微软雅黑 Light</vt:lpstr>
      <vt:lpstr>Agency FB</vt:lpstr>
      <vt:lpstr>Arial</vt:lpstr>
      <vt:lpstr>Calibri</vt:lpstr>
      <vt:lpstr>Calibri Light</vt:lpstr>
      <vt:lpstr>Cambria Math</vt:lpstr>
      <vt:lpstr>Segoe UI</vt:lpstr>
      <vt:lpstr>Segoe UI Semibold</vt:lpstr>
      <vt:lpstr>Times New Roman</vt:lpstr>
      <vt:lpstr>2_Office Theme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akikos</dc:creator>
  <cp:lastModifiedBy>启正 王</cp:lastModifiedBy>
  <cp:revision>257</cp:revision>
  <dcterms:created xsi:type="dcterms:W3CDTF">2018-02-23T17:54:49Z</dcterms:created>
  <dcterms:modified xsi:type="dcterms:W3CDTF">2021-04-15T08:53:52Z</dcterms:modified>
</cp:coreProperties>
</file>